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53">
  <p:sldMasterIdLst>
    <p:sldMasterId id="2147483648" r:id="rId5"/>
  </p:sldMasterIdLst>
  <p:notesMasterIdLst>
    <p:notesMasterId r:id="rId40"/>
  </p:notesMasterIdLst>
  <p:handoutMasterIdLst>
    <p:handoutMasterId r:id="rId41"/>
  </p:handoutMasterIdLst>
  <p:sldIdLst>
    <p:sldId id="504" r:id="rId6"/>
    <p:sldId id="466" r:id="rId7"/>
    <p:sldId id="467" r:id="rId8"/>
    <p:sldId id="478" r:id="rId9"/>
    <p:sldId id="479" r:id="rId10"/>
    <p:sldId id="480" r:id="rId11"/>
    <p:sldId id="481" r:id="rId12"/>
    <p:sldId id="469" r:id="rId13"/>
    <p:sldId id="470" r:id="rId14"/>
    <p:sldId id="471" r:id="rId15"/>
    <p:sldId id="473" r:id="rId16"/>
    <p:sldId id="474" r:id="rId17"/>
    <p:sldId id="475" r:id="rId18"/>
    <p:sldId id="476" r:id="rId19"/>
    <p:sldId id="477" r:id="rId20"/>
    <p:sldId id="483" r:id="rId21"/>
    <p:sldId id="485" r:id="rId22"/>
    <p:sldId id="505" r:id="rId23"/>
    <p:sldId id="486" r:id="rId24"/>
    <p:sldId id="488" r:id="rId25"/>
    <p:sldId id="493" r:id="rId26"/>
    <p:sldId id="494" r:id="rId27"/>
    <p:sldId id="495" r:id="rId28"/>
    <p:sldId id="496" r:id="rId29"/>
    <p:sldId id="497" r:id="rId30"/>
    <p:sldId id="498" r:id="rId31"/>
    <p:sldId id="499" r:id="rId32"/>
    <p:sldId id="500" r:id="rId33"/>
    <p:sldId id="501" r:id="rId34"/>
    <p:sldId id="491" r:id="rId35"/>
    <p:sldId id="492" r:id="rId36"/>
    <p:sldId id="489" r:id="rId37"/>
    <p:sldId id="502" r:id="rId38"/>
    <p:sldId id="264" r:id="rId39"/>
  </p:sldIdLst>
  <p:sldSz cx="12192000" cy="6858000"/>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24" userDrawn="1">
          <p15:clr>
            <a:srgbClr val="A4A3A4"/>
          </p15:clr>
        </p15:guide>
        <p15:guide id="2" pos="19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redith L Gillum (CENSUS/GEO FED)" initials="MLG(F" lastIdx="28" clrIdx="1">
    <p:extLst>
      <p:ext uri="{19B8F6BF-5375-455C-9EA6-DF929625EA0E}">
        <p15:presenceInfo xmlns:p15="http://schemas.microsoft.com/office/powerpoint/2012/main" userId="S-1-5-21-2418650581-3053253586-2785318765-3291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9334" autoAdjust="0"/>
  </p:normalViewPr>
  <p:slideViewPr>
    <p:cSldViewPr>
      <p:cViewPr varScale="1">
        <p:scale>
          <a:sx n="35" d="100"/>
          <a:sy n="35" d="100"/>
        </p:scale>
        <p:origin x="1488" y="54"/>
      </p:cViewPr>
      <p:guideLst>
        <p:guide orient="horz" pos="4224"/>
        <p:guide pos="192"/>
      </p:guideLst>
    </p:cSldViewPr>
  </p:slideViewPr>
  <p:notesTextViewPr>
    <p:cViewPr>
      <p:scale>
        <a:sx n="1" d="1"/>
        <a:sy n="1" d="1"/>
      </p:scale>
      <p:origin x="0" y="0"/>
    </p:cViewPr>
  </p:notesTextViewPr>
  <p:sorterViewPr>
    <p:cViewPr>
      <p:scale>
        <a:sx n="100" d="100"/>
        <a:sy n="100" d="100"/>
      </p:scale>
      <p:origin x="0" y="-432"/>
    </p:cViewPr>
  </p:sorterViewPr>
  <p:notesViewPr>
    <p:cSldViewPr>
      <p:cViewPr varScale="1">
        <p:scale>
          <a:sx n="79" d="100"/>
          <a:sy n="79" d="100"/>
        </p:scale>
        <p:origin x="426"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67374" cy="470072"/>
          </a:xfrm>
          <a:prstGeom prst="rect">
            <a:avLst/>
          </a:prstGeom>
        </p:spPr>
        <p:txBody>
          <a:bodyPr vert="horz" lIns="92181" tIns="46090" rIns="92181" bIns="46090" rtlCol="0"/>
          <a:lstStyle>
            <a:lvl1pPr algn="l">
              <a:defRPr sz="1200"/>
            </a:lvl1pPr>
          </a:lstStyle>
          <a:p>
            <a:endParaRPr lang="en-US"/>
          </a:p>
        </p:txBody>
      </p:sp>
      <p:sp>
        <p:nvSpPr>
          <p:cNvPr id="3" name="Date Placeholder 2"/>
          <p:cNvSpPr>
            <a:spLocks noGrp="1"/>
          </p:cNvSpPr>
          <p:nvPr>
            <p:ph type="dt" sz="quarter" idx="1"/>
          </p:nvPr>
        </p:nvSpPr>
        <p:spPr>
          <a:xfrm>
            <a:off x="4008100" y="1"/>
            <a:ext cx="3067374" cy="470072"/>
          </a:xfrm>
          <a:prstGeom prst="rect">
            <a:avLst/>
          </a:prstGeom>
        </p:spPr>
        <p:txBody>
          <a:bodyPr vert="horz" lIns="92181" tIns="46090" rIns="92181" bIns="46090" rtlCol="0"/>
          <a:lstStyle>
            <a:lvl1pPr algn="r">
              <a:defRPr sz="1200"/>
            </a:lvl1pPr>
          </a:lstStyle>
          <a:p>
            <a:fld id="{A022DE7A-687C-4769-BEE7-216CA289F88B}" type="datetimeFigureOut">
              <a:rPr lang="en-US" smtClean="0"/>
              <a:t>1/11/2018</a:t>
            </a:fld>
            <a:endParaRPr lang="en-US"/>
          </a:p>
        </p:txBody>
      </p:sp>
      <p:sp>
        <p:nvSpPr>
          <p:cNvPr id="4" name="Footer Placeholder 3"/>
          <p:cNvSpPr>
            <a:spLocks noGrp="1"/>
          </p:cNvSpPr>
          <p:nvPr>
            <p:ph type="ftr" sz="quarter" idx="2"/>
          </p:nvPr>
        </p:nvSpPr>
        <p:spPr>
          <a:xfrm>
            <a:off x="0" y="8893003"/>
            <a:ext cx="3067374" cy="470072"/>
          </a:xfrm>
          <a:prstGeom prst="rect">
            <a:avLst/>
          </a:prstGeom>
        </p:spPr>
        <p:txBody>
          <a:bodyPr vert="horz" lIns="92181" tIns="46090" rIns="92181" bIns="46090" rtlCol="0" anchor="b"/>
          <a:lstStyle>
            <a:lvl1pPr algn="l">
              <a:defRPr sz="1200"/>
            </a:lvl1pPr>
          </a:lstStyle>
          <a:p>
            <a:endParaRPr lang="en-US"/>
          </a:p>
        </p:txBody>
      </p:sp>
      <p:sp>
        <p:nvSpPr>
          <p:cNvPr id="5" name="Slide Number Placeholder 4"/>
          <p:cNvSpPr>
            <a:spLocks noGrp="1"/>
          </p:cNvSpPr>
          <p:nvPr>
            <p:ph type="sldNum" sz="quarter" idx="3"/>
          </p:nvPr>
        </p:nvSpPr>
        <p:spPr>
          <a:xfrm>
            <a:off x="4008100" y="8893003"/>
            <a:ext cx="3067374" cy="470072"/>
          </a:xfrm>
          <a:prstGeom prst="rect">
            <a:avLst/>
          </a:prstGeom>
        </p:spPr>
        <p:txBody>
          <a:bodyPr vert="horz" lIns="92181" tIns="46090" rIns="92181" bIns="46090" rtlCol="0" anchor="b"/>
          <a:lstStyle>
            <a:lvl1pPr algn="r">
              <a:defRPr sz="1200"/>
            </a:lvl1pPr>
          </a:lstStyle>
          <a:p>
            <a:fld id="{83AAEDA3-3A37-481C-9FDE-A23D027D73A0}" type="slidenum">
              <a:rPr lang="en-US" smtClean="0"/>
              <a:t>‹#›</a:t>
            </a:fld>
            <a:endParaRPr lang="en-US"/>
          </a:p>
        </p:txBody>
      </p:sp>
    </p:spTree>
    <p:extLst>
      <p:ext uri="{BB962C8B-B14F-4D97-AF65-F5344CB8AC3E}">
        <p14:creationId xmlns:p14="http://schemas.microsoft.com/office/powerpoint/2010/main" val="2405355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2" tIns="46966" rIns="93932" bIns="46966" rtlCol="0"/>
          <a:lstStyle>
            <a:lvl1pPr algn="l">
              <a:defRPr sz="1200"/>
            </a:lvl1pPr>
          </a:lstStyle>
          <a:p>
            <a:endParaRPr lang="en-US"/>
          </a:p>
        </p:txBody>
      </p:sp>
      <p:sp>
        <p:nvSpPr>
          <p:cNvPr id="3" name="Date Placeholder 2"/>
          <p:cNvSpPr>
            <a:spLocks noGrp="1"/>
          </p:cNvSpPr>
          <p:nvPr>
            <p:ph type="dt" idx="1"/>
          </p:nvPr>
        </p:nvSpPr>
        <p:spPr>
          <a:xfrm>
            <a:off x="4008705" y="0"/>
            <a:ext cx="3066733" cy="468154"/>
          </a:xfrm>
          <a:prstGeom prst="rect">
            <a:avLst/>
          </a:prstGeom>
        </p:spPr>
        <p:txBody>
          <a:bodyPr vert="horz" lIns="93932" tIns="46966" rIns="93932" bIns="46966" rtlCol="0"/>
          <a:lstStyle>
            <a:lvl1pPr algn="r">
              <a:defRPr sz="1200"/>
            </a:lvl1pPr>
          </a:lstStyle>
          <a:p>
            <a:fld id="{440F903A-873C-4C92-95D1-C34E117DE35A}" type="datetimeFigureOut">
              <a:rPr lang="en-US" smtClean="0"/>
              <a:t>1/11/2018</a:t>
            </a:fld>
            <a:endParaRPr lang="en-US"/>
          </a:p>
        </p:txBody>
      </p:sp>
      <p:sp>
        <p:nvSpPr>
          <p:cNvPr id="4" name="Slide Image Placeholder 3"/>
          <p:cNvSpPr>
            <a:spLocks noGrp="1" noRot="1" noChangeAspect="1"/>
          </p:cNvSpPr>
          <p:nvPr>
            <p:ph type="sldImg" idx="2"/>
          </p:nvPr>
        </p:nvSpPr>
        <p:spPr>
          <a:xfrm>
            <a:off x="417513" y="701675"/>
            <a:ext cx="6242050" cy="3511550"/>
          </a:xfrm>
          <a:prstGeom prst="rect">
            <a:avLst/>
          </a:prstGeom>
          <a:noFill/>
          <a:ln w="12700">
            <a:solidFill>
              <a:prstClr val="black"/>
            </a:solidFill>
          </a:ln>
        </p:spPr>
        <p:txBody>
          <a:bodyPr vert="horz" lIns="93932" tIns="46966" rIns="93932" bIns="46966" rtlCol="0" anchor="ctr"/>
          <a:lstStyle/>
          <a:p>
            <a:endParaRPr lang="en-US"/>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2" tIns="46966" rIns="93932" bIns="4696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7"/>
            <a:ext cx="3066733" cy="468154"/>
          </a:xfrm>
          <a:prstGeom prst="rect">
            <a:avLst/>
          </a:prstGeom>
        </p:spPr>
        <p:txBody>
          <a:bodyPr vert="horz" lIns="93932" tIns="46966" rIns="93932" bIns="46966"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7"/>
            <a:ext cx="3066733" cy="468154"/>
          </a:xfrm>
          <a:prstGeom prst="rect">
            <a:avLst/>
          </a:prstGeom>
        </p:spPr>
        <p:txBody>
          <a:bodyPr vert="horz" lIns="93932" tIns="46966" rIns="93932" bIns="46966" rtlCol="0" anchor="b"/>
          <a:lstStyle>
            <a:lvl1pPr algn="r">
              <a:defRPr sz="1200"/>
            </a:lvl1pPr>
          </a:lstStyle>
          <a:p>
            <a:fld id="{603B9073-4934-4A18-B03D-7FA2DABDE591}" type="slidenum">
              <a:rPr lang="en-US" smtClean="0"/>
              <a:t>‹#›</a:t>
            </a:fld>
            <a:endParaRPr lang="en-US"/>
          </a:p>
        </p:txBody>
      </p:sp>
    </p:spTree>
    <p:extLst>
      <p:ext uri="{BB962C8B-B14F-4D97-AF65-F5344CB8AC3E}">
        <p14:creationId xmlns:p14="http://schemas.microsoft.com/office/powerpoint/2010/main" val="2573143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Welcome to the 2020 Census LUCA Training that discusses submitting updated materials.  This is the final presentation in the 2020 LUCA Training series. This presentation focuses on the digital address list, while covering the submission of both the paper and digital map materials.</a:t>
            </a:r>
          </a:p>
        </p:txBody>
      </p:sp>
      <p:sp>
        <p:nvSpPr>
          <p:cNvPr id="4" name="Slide Number Placeholder 3"/>
          <p:cNvSpPr>
            <a:spLocks noGrp="1"/>
          </p:cNvSpPr>
          <p:nvPr>
            <p:ph type="sldNum" sz="quarter" idx="10"/>
          </p:nvPr>
        </p:nvSpPr>
        <p:spPr/>
        <p:txBody>
          <a:bodyPr/>
          <a:lstStyle/>
          <a:p>
            <a:fld id="{603B9073-4934-4A18-B03D-7FA2DABDE591}" type="slidenum">
              <a:rPr lang="en-US" smtClean="0"/>
              <a:t>1</a:t>
            </a:fld>
            <a:endParaRPr lang="en-US"/>
          </a:p>
        </p:txBody>
      </p:sp>
    </p:spTree>
    <p:extLst>
      <p:ext uri="{BB962C8B-B14F-4D97-AF65-F5344CB8AC3E}">
        <p14:creationId xmlns:p14="http://schemas.microsoft.com/office/powerpoint/2010/main" val="414139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Bundle and return only updated maps to Census Bureau.  For the participants that only have the Large Format maps, organize your updated maps numerically, by Parent sheet and then Inset sheet. For an example:  A large format map set contained eight total map sheets, one Index, five Parent sheets and two Inset sheets.  The participant made updates to Parent sheet 2 and 4 and Inset A1. Participants should organize their originals by Parent sheets 2 and 4 followed by Inset sheet A1.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participants with both Large Format maps and PDF small format block maps, the Census Bureau does not expect to receive Large Format map updates.  Organize updated PDF small format block maps numerically, by tract and block.  This means all block map sheets within each tract should be in numeric order, then all tracts should be in numeric order.</a:t>
            </a: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Ready the materials for submission</a:t>
            </a:r>
            <a:r>
              <a:rPr lang="en-US" sz="1200" kern="1200" baseline="0" dirty="0" smtClean="0">
                <a:solidFill>
                  <a:schemeClr val="tx1"/>
                </a:solidFill>
                <a:effectLst/>
                <a:latin typeface="+mn-lt"/>
                <a:ea typeface="+mn-ea"/>
                <a:cs typeface="+mn-cs"/>
              </a:rPr>
              <a:t> with the digital address materials.</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10</a:t>
            </a:fld>
            <a:endParaRPr lang="en-US"/>
          </a:p>
        </p:txBody>
      </p:sp>
    </p:spTree>
    <p:extLst>
      <p:ext uri="{BB962C8B-B14F-4D97-AF65-F5344CB8AC3E}">
        <p14:creationId xmlns:p14="http://schemas.microsoft.com/office/powerpoint/2010/main" val="23793181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screenshot example depicts this action using </a:t>
            </a:r>
            <a:r>
              <a:rPr lang="en-US" sz="1200" kern="1200" dirty="0" err="1" smtClean="0">
                <a:solidFill>
                  <a:schemeClr val="tx1"/>
                </a:solidFill>
                <a:effectLst/>
                <a:latin typeface="+mn-lt"/>
                <a:ea typeface="+mn-ea"/>
                <a:cs typeface="+mn-cs"/>
              </a:rPr>
              <a:t>Esri’s</a:t>
            </a:r>
            <a:r>
              <a:rPr lang="en-US" sz="1200" kern="1200" dirty="0" smtClean="0">
                <a:solidFill>
                  <a:schemeClr val="tx1"/>
                </a:solidFill>
                <a:effectLst/>
                <a:latin typeface="+mn-lt"/>
                <a:ea typeface="+mn-ea"/>
                <a:cs typeface="+mn-cs"/>
              </a:rPr>
              <a:t> ArcMap software. Ensure you have completed your review and all of the updates you wish to submit. Select the edges with an entry in the CHNG_TYPE field. Export the selected edges into a new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by right clicking on the edges layer in the table of contents and select </a:t>
            </a:r>
            <a:r>
              <a:rPr lang="en-US" sz="1200" b="1" i="1" kern="1200" dirty="0" smtClean="0">
                <a:solidFill>
                  <a:schemeClr val="tx1"/>
                </a:solidFill>
                <a:effectLst/>
                <a:latin typeface="+mn-lt"/>
                <a:ea typeface="+mn-ea"/>
                <a:cs typeface="+mn-cs"/>
              </a:rPr>
              <a:t>Data</a:t>
            </a:r>
            <a:r>
              <a:rPr lang="en-US" sz="1200" kern="1200" dirty="0" smtClean="0">
                <a:solidFill>
                  <a:schemeClr val="tx1"/>
                </a:solidFill>
                <a:effectLst/>
                <a:latin typeface="+mn-lt"/>
                <a:ea typeface="+mn-ea"/>
                <a:cs typeface="+mn-cs"/>
              </a:rPr>
              <a:t>, then </a:t>
            </a:r>
            <a:r>
              <a:rPr lang="en-US" sz="1200" b="1" i="1" kern="1200" dirty="0" smtClean="0">
                <a:solidFill>
                  <a:schemeClr val="tx1"/>
                </a:solidFill>
                <a:effectLst/>
                <a:latin typeface="+mn-lt"/>
                <a:ea typeface="+mn-ea"/>
                <a:cs typeface="+mn-cs"/>
              </a:rPr>
              <a:t>Export Data</a:t>
            </a:r>
            <a:r>
              <a:rPr lang="en-US" sz="1200" kern="1200" dirty="0" smtClean="0">
                <a:solidFill>
                  <a:schemeClr val="tx1"/>
                </a:solidFill>
                <a:effectLst/>
                <a:latin typeface="+mn-lt"/>
                <a:ea typeface="+mn-ea"/>
                <a:cs typeface="+mn-cs"/>
              </a:rPr>
              <a:t> as shown in the image to the right</a:t>
            </a:r>
            <a:r>
              <a:rPr lang="en-US" baseline="0" dirty="0" smtClean="0"/>
              <a: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11</a:t>
            </a:fld>
            <a:endParaRPr lang="en-US"/>
          </a:p>
        </p:txBody>
      </p:sp>
    </p:spTree>
    <p:extLst>
      <p:ext uri="{BB962C8B-B14F-4D97-AF65-F5344CB8AC3E}">
        <p14:creationId xmlns:p14="http://schemas.microsoft.com/office/powerpoint/2010/main" val="93917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Continuing with the </a:t>
            </a:r>
            <a:r>
              <a:rPr lang="en-US" sz="1200" kern="1200" dirty="0" err="1" smtClean="0">
                <a:solidFill>
                  <a:schemeClr val="tx1"/>
                </a:solidFill>
                <a:effectLst/>
                <a:latin typeface="+mn-lt"/>
                <a:ea typeface="+mn-ea"/>
                <a:cs typeface="+mn-cs"/>
              </a:rPr>
              <a:t>Esri</a:t>
            </a:r>
            <a:r>
              <a:rPr lang="en-US" sz="1200" kern="1200" dirty="0" smtClean="0">
                <a:solidFill>
                  <a:schemeClr val="tx1"/>
                </a:solidFill>
                <a:effectLst/>
                <a:latin typeface="+mn-lt"/>
                <a:ea typeface="+mn-ea"/>
                <a:cs typeface="+mn-cs"/>
              </a:rPr>
              <a:t> software example, ensure the </a:t>
            </a:r>
            <a:r>
              <a:rPr lang="en-US" sz="1200" b="1" i="1" kern="1200" dirty="0" smtClean="0">
                <a:solidFill>
                  <a:schemeClr val="tx1"/>
                </a:solidFill>
                <a:effectLst/>
                <a:latin typeface="+mn-lt"/>
                <a:ea typeface="+mn-ea"/>
                <a:cs typeface="+mn-cs"/>
              </a:rPr>
              <a:t>Selected Features</a:t>
            </a:r>
            <a:r>
              <a:rPr lang="en-US" sz="1200" kern="1200" dirty="0" smtClean="0">
                <a:solidFill>
                  <a:schemeClr val="tx1"/>
                </a:solidFill>
                <a:effectLst/>
                <a:latin typeface="+mn-lt"/>
                <a:ea typeface="+mn-ea"/>
                <a:cs typeface="+mn-cs"/>
              </a:rPr>
              <a:t> remains in the </a:t>
            </a:r>
            <a:r>
              <a:rPr lang="en-US" sz="1200" b="1" i="1" kern="1200" dirty="0" smtClean="0">
                <a:solidFill>
                  <a:schemeClr val="tx1"/>
                </a:solidFill>
                <a:effectLst/>
                <a:latin typeface="+mn-lt"/>
                <a:ea typeface="+mn-ea"/>
                <a:cs typeface="+mn-cs"/>
              </a:rPr>
              <a:t>Export</a:t>
            </a:r>
            <a:r>
              <a:rPr lang="en-US" sz="1200" kern="1200" dirty="0" smtClean="0">
                <a:solidFill>
                  <a:schemeClr val="tx1"/>
                </a:solidFill>
                <a:effectLst/>
                <a:latin typeface="+mn-lt"/>
                <a:ea typeface="+mn-ea"/>
                <a:cs typeface="+mn-cs"/>
              </a:rPr>
              <a:t> section of the </a:t>
            </a:r>
            <a:r>
              <a:rPr lang="en-US" sz="1200" b="1" i="1" kern="1200" dirty="0" smtClean="0">
                <a:solidFill>
                  <a:schemeClr val="tx1"/>
                </a:solidFill>
                <a:effectLst/>
                <a:latin typeface="+mn-lt"/>
                <a:ea typeface="+mn-ea"/>
                <a:cs typeface="+mn-cs"/>
              </a:rPr>
              <a:t>Export Data</a:t>
            </a:r>
            <a:r>
              <a:rPr lang="en-US" sz="1200" kern="1200" dirty="0" smtClean="0">
                <a:solidFill>
                  <a:schemeClr val="tx1"/>
                </a:solidFill>
                <a:effectLst/>
                <a:latin typeface="+mn-lt"/>
                <a:ea typeface="+mn-ea"/>
                <a:cs typeface="+mn-cs"/>
              </a:rPr>
              <a:t> window. Name the new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“luca20_&lt;</a:t>
            </a:r>
            <a:r>
              <a:rPr lang="en-US" sz="1200" kern="1200" dirty="0" err="1" smtClean="0">
                <a:solidFill>
                  <a:schemeClr val="tx1"/>
                </a:solidFill>
                <a:effectLst/>
                <a:latin typeface="+mn-lt"/>
                <a:ea typeface="+mn-ea"/>
                <a:cs typeface="+mn-cs"/>
              </a:rPr>
              <a:t>EntityID</a:t>
            </a:r>
            <a:r>
              <a:rPr lang="en-US" sz="1200" kern="1200" dirty="0" smtClean="0">
                <a:solidFill>
                  <a:schemeClr val="tx1"/>
                </a:solidFill>
                <a:effectLst/>
                <a:latin typeface="+mn-lt"/>
                <a:ea typeface="+mn-ea"/>
                <a:cs typeface="+mn-cs"/>
              </a:rPr>
              <a:t>&gt;_</a:t>
            </a:r>
            <a:r>
              <a:rPr lang="en-US" sz="1200" kern="1200" dirty="0" err="1" smtClean="0">
                <a:solidFill>
                  <a:schemeClr val="tx1"/>
                </a:solidFill>
                <a:effectLst/>
                <a:latin typeface="+mn-lt"/>
                <a:ea typeface="+mn-ea"/>
                <a:cs typeface="+mn-cs"/>
              </a:rPr>
              <a:t>ln_changes.shp</a:t>
            </a:r>
            <a:r>
              <a:rPr lang="en-US" sz="1200" kern="1200" dirty="0" smtClean="0">
                <a:solidFill>
                  <a:schemeClr val="tx1"/>
                </a:solidFill>
                <a:effectLst/>
                <a:latin typeface="+mn-lt"/>
                <a:ea typeface="+mn-ea"/>
                <a:cs typeface="+mn-cs"/>
              </a:rPr>
              <a:t>”, where the </a:t>
            </a:r>
            <a:r>
              <a:rPr lang="en-US" sz="1200" kern="1200" dirty="0" err="1" smtClean="0">
                <a:solidFill>
                  <a:schemeClr val="tx1"/>
                </a:solidFill>
                <a:effectLst/>
                <a:latin typeface="+mn-lt"/>
                <a:ea typeface="+mn-ea"/>
                <a:cs typeface="+mn-cs"/>
              </a:rPr>
              <a:t>EntityID</a:t>
            </a:r>
            <a:r>
              <a:rPr lang="en-US" sz="1200" kern="1200" dirty="0" smtClean="0">
                <a:solidFill>
                  <a:schemeClr val="tx1"/>
                </a:solidFill>
                <a:effectLst/>
                <a:latin typeface="+mn-lt"/>
                <a:ea typeface="+mn-ea"/>
                <a:cs typeface="+mn-cs"/>
              </a:rPr>
              <a:t> is the entity identification code from the LUCA materials. Save this newly created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to a location for easy retrieval for submission and the next steps in the 2020 LUCA operation. Because the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do not contain Title 13 information, they do not fall under the same Title 13 restrictions as the digital address materials.  Please do protect the file from harm, so that is readily accessible during the feedback phase</a:t>
            </a:r>
            <a:r>
              <a:rPr lang="en-US" baseline="0" dirty="0" smtClean="0"/>
              <a:t>.</a:t>
            </a:r>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12</a:t>
            </a:fld>
            <a:endParaRPr lang="en-US"/>
          </a:p>
        </p:txBody>
      </p:sp>
    </p:spTree>
    <p:extLst>
      <p:ext uri="{BB962C8B-B14F-4D97-AF65-F5344CB8AC3E}">
        <p14:creationId xmlns:p14="http://schemas.microsoft.com/office/powerpoint/2010/main" val="30755705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n</a:t>
            </a:r>
            <a:r>
              <a:rPr lang="en-US" dirty="0" smtClean="0"/>
              <a:t>ewly exported </a:t>
            </a:r>
            <a:r>
              <a:rPr lang="en-US" dirty="0" err="1" smtClean="0"/>
              <a:t>shapefile</a:t>
            </a:r>
            <a:r>
              <a:rPr lang="en-US" dirty="0" smtClean="0"/>
              <a:t> only includes the updated edges as shown in this example.  This </a:t>
            </a:r>
            <a:r>
              <a:rPr lang="en-US" dirty="0" err="1" smtClean="0"/>
              <a:t>shapefile</a:t>
            </a:r>
            <a:r>
              <a:rPr lang="en-US" dirty="0" smtClean="0"/>
              <a:t> is </a:t>
            </a:r>
            <a:r>
              <a:rPr lang="en-US" baseline="0" dirty="0" smtClean="0"/>
              <a:t>your 2020 LUCA digital map submission that accompanies the digital address list submission.</a:t>
            </a:r>
            <a:endParaRPr lang="en-US" dirty="0" smtClean="0"/>
          </a:p>
          <a:p>
            <a:endParaRPr lang="en-US" dirty="0" smtClean="0"/>
          </a:p>
          <a:p>
            <a:r>
              <a:rPr lang="en-US" dirty="0" smtClean="0"/>
              <a:t>The yellow features</a:t>
            </a:r>
            <a:r>
              <a:rPr lang="en-US" baseline="0" dirty="0" smtClean="0"/>
              <a:t> represent road features to add, flagged with “</a:t>
            </a:r>
            <a:r>
              <a:rPr lang="en-US" b="1" baseline="0" dirty="0" smtClean="0"/>
              <a:t>AL</a:t>
            </a:r>
            <a:r>
              <a:rPr lang="en-US" baseline="0" dirty="0" smtClean="0"/>
              <a:t>”.  The orange features represented road features with changed attribution, flagged with “</a:t>
            </a:r>
            <a:r>
              <a:rPr lang="en-US" b="1" baseline="0" dirty="0" smtClean="0"/>
              <a:t>CA</a:t>
            </a:r>
            <a:r>
              <a:rPr lang="en-US" baseline="0" dirty="0" smtClean="0"/>
              <a:t>”.  The red features represent road features flagged for deletion, shown in the attribute table as “</a:t>
            </a:r>
            <a:r>
              <a:rPr lang="en-US" b="1" baseline="0" dirty="0" smtClean="0"/>
              <a:t>DL</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13</a:t>
            </a:fld>
            <a:endParaRPr lang="en-US"/>
          </a:p>
        </p:txBody>
      </p:sp>
    </p:spTree>
    <p:extLst>
      <p:ext uri="{BB962C8B-B14F-4D97-AF65-F5344CB8AC3E}">
        <p14:creationId xmlns:p14="http://schemas.microsoft.com/office/powerpoint/2010/main" val="4147990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Navigate to the directory where you saved your </a:t>
            </a:r>
            <a:r>
              <a:rPr lang="en-US" dirty="0" err="1" smtClean="0"/>
              <a:t>shapefile</a:t>
            </a:r>
            <a:r>
              <a:rPr lang="en-US" dirty="0" smtClean="0"/>
              <a:t> changes.</a:t>
            </a:r>
            <a:r>
              <a:rPr lang="en-US" baseline="0" dirty="0" smtClean="0"/>
              <a:t> </a:t>
            </a:r>
            <a:r>
              <a:rPr lang="en-US" dirty="0" smtClean="0"/>
              <a:t>Zip the</a:t>
            </a:r>
            <a:r>
              <a:rPr lang="en-US" b="1" dirty="0" smtClean="0"/>
              <a:t> luca20_&lt;</a:t>
            </a:r>
            <a:r>
              <a:rPr lang="en-US" b="1" dirty="0" err="1" smtClean="0"/>
              <a:t>EntityID</a:t>
            </a:r>
            <a:r>
              <a:rPr lang="en-US" b="1" dirty="0" smtClean="0"/>
              <a:t>&gt;_</a:t>
            </a:r>
            <a:r>
              <a:rPr lang="en-US" b="1" dirty="0" err="1" smtClean="0"/>
              <a:t>ln_changes.shp</a:t>
            </a:r>
            <a:r>
              <a:rPr lang="en-US" b="1" dirty="0" smtClean="0"/>
              <a:t> </a:t>
            </a:r>
            <a:r>
              <a:rPr lang="en-US" dirty="0" smtClean="0"/>
              <a:t>and </a:t>
            </a:r>
            <a:r>
              <a:rPr lang="en-US" b="1" dirty="0" smtClean="0"/>
              <a:t>all associated metadata and component files </a:t>
            </a:r>
            <a:r>
              <a:rPr lang="en-US" dirty="0" smtClean="0"/>
              <a:t>(.</a:t>
            </a:r>
            <a:r>
              <a:rPr lang="en-US" dirty="0" err="1" smtClean="0"/>
              <a:t>cpg</a:t>
            </a:r>
            <a:r>
              <a:rPr lang="en-US" dirty="0" smtClean="0"/>
              <a:t>, .dbf, .</a:t>
            </a:r>
            <a:r>
              <a:rPr lang="en-US" dirty="0" err="1" smtClean="0"/>
              <a:t>prj</a:t>
            </a:r>
            <a:r>
              <a:rPr lang="en-US" dirty="0" smtClean="0"/>
              <a:t>, .</a:t>
            </a:r>
            <a:r>
              <a:rPr lang="en-US" dirty="0" err="1" smtClean="0"/>
              <a:t>sbx</a:t>
            </a:r>
            <a:r>
              <a:rPr lang="en-US" dirty="0" smtClean="0"/>
              <a:t>, .</a:t>
            </a:r>
            <a:r>
              <a:rPr lang="en-US" dirty="0" err="1" smtClean="0"/>
              <a:t>shx</a:t>
            </a:r>
            <a:r>
              <a:rPr lang="en-US" dirty="0" smtClean="0"/>
              <a:t>, .</a:t>
            </a:r>
            <a:r>
              <a:rPr lang="en-US" dirty="0" err="1" smtClean="0"/>
              <a:t>shp</a:t>
            </a:r>
            <a:r>
              <a:rPr lang="en-US" dirty="0" smtClean="0"/>
              <a:t>, etc.).</a:t>
            </a:r>
            <a:r>
              <a:rPr lang="en-US" baseline="0" dirty="0" smtClean="0"/>
              <a:t> </a:t>
            </a:r>
            <a:r>
              <a:rPr lang="en-US" sz="1200" b="0" kern="1200" dirty="0" smtClean="0">
                <a:solidFill>
                  <a:schemeClr val="tx1"/>
                </a:solidFill>
                <a:effectLst/>
                <a:latin typeface="+mn-lt"/>
                <a:ea typeface="+mn-ea"/>
                <a:cs typeface="+mn-cs"/>
              </a:rPr>
              <a:t>Please note to ensure accurate processing upon receipt, participants </a:t>
            </a:r>
            <a:r>
              <a:rPr lang="en-US" sz="1200" kern="1200" dirty="0" smtClean="0">
                <a:solidFill>
                  <a:schemeClr val="tx1"/>
                </a:solidFill>
                <a:effectLst/>
                <a:latin typeface="+mn-lt"/>
                <a:ea typeface="+mn-ea"/>
                <a:cs typeface="+mn-cs"/>
              </a:rPr>
              <a:t>using </a:t>
            </a:r>
            <a:r>
              <a:rPr lang="en-US" sz="1200" kern="1200" dirty="0" err="1" smtClean="0">
                <a:solidFill>
                  <a:schemeClr val="tx1"/>
                </a:solidFill>
                <a:effectLst/>
                <a:latin typeface="+mn-lt"/>
                <a:ea typeface="+mn-ea"/>
                <a:cs typeface="+mn-cs"/>
              </a:rPr>
              <a:t>Esri</a:t>
            </a:r>
            <a:r>
              <a:rPr lang="en-US" sz="1200" kern="1200" dirty="0" smtClean="0">
                <a:solidFill>
                  <a:schemeClr val="tx1"/>
                </a:solidFill>
                <a:effectLst/>
                <a:latin typeface="+mn-lt"/>
                <a:ea typeface="+mn-ea"/>
                <a:cs typeface="+mn-cs"/>
              </a:rPr>
              <a:t> software should utilize </a:t>
            </a:r>
            <a:r>
              <a:rPr lang="en-US" sz="1200" kern="1200" dirty="0" err="1" smtClean="0">
                <a:solidFill>
                  <a:schemeClr val="tx1"/>
                </a:solidFill>
                <a:effectLst/>
                <a:latin typeface="+mn-lt"/>
                <a:ea typeface="+mn-ea"/>
                <a:cs typeface="+mn-cs"/>
              </a:rPr>
              <a:t>ArcCatalog</a:t>
            </a:r>
            <a:r>
              <a:rPr lang="en-US" sz="1200" kern="1200" dirty="0" smtClean="0">
                <a:solidFill>
                  <a:schemeClr val="tx1"/>
                </a:solidFill>
                <a:effectLst/>
                <a:latin typeface="+mn-lt"/>
                <a:ea typeface="+mn-ea"/>
                <a:cs typeface="+mn-cs"/>
              </a:rPr>
              <a:t> to ensure the necessary file components are bundled in the zip file appropriately. Participants using other GIS software must ensure all of the components are included in the zip file.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Name the file </a:t>
            </a:r>
            <a:r>
              <a:rPr lang="en-US" b="1" dirty="0" smtClean="0"/>
              <a:t>luca20_&lt;</a:t>
            </a:r>
            <a:r>
              <a:rPr lang="en-US" b="1" dirty="0" err="1" smtClean="0"/>
              <a:t>EntityID</a:t>
            </a:r>
            <a:r>
              <a:rPr lang="en-US" b="1" dirty="0" smtClean="0"/>
              <a:t>&gt;_ln_changes_return.zip</a:t>
            </a:r>
            <a:r>
              <a:rPr lang="en-US" dirty="0" smtClean="0"/>
              <a:t>. There is no need to password protect this file because it does not contain any Title 13 information.</a:t>
            </a:r>
            <a:r>
              <a:rPr lang="en-US" baseline="0" dirty="0" smtClean="0"/>
              <a:t> </a:t>
            </a:r>
            <a:r>
              <a:rPr lang="en-US" dirty="0" smtClean="0"/>
              <a:t>Copy the zipped file to the</a:t>
            </a:r>
            <a:r>
              <a:rPr lang="en-US" baseline="0" dirty="0" smtClean="0"/>
              <a:t> same</a:t>
            </a:r>
            <a:r>
              <a:rPr lang="en-US" dirty="0" smtClean="0"/>
              <a:t> CD/DVD with your address zip file, if plans include</a:t>
            </a:r>
            <a:r>
              <a:rPr lang="en-US" baseline="0" dirty="0" smtClean="0"/>
              <a:t> shipping your submission</a:t>
            </a:r>
            <a:r>
              <a:rPr lang="en-US" dirty="0" smtClean="0"/>
              <a:t>. </a:t>
            </a:r>
            <a:r>
              <a:rPr lang="en-US" sz="1200" kern="1200" dirty="0" smtClean="0">
                <a:solidFill>
                  <a:schemeClr val="tx1"/>
                </a:solidFill>
                <a:effectLst/>
                <a:latin typeface="+mn-lt"/>
                <a:ea typeface="+mn-ea"/>
                <a:cs typeface="+mn-cs"/>
              </a:rPr>
              <a:t>If you intend to use the Census Bureau’s secure, online web application for posting your files, stage the zip file for that task.  Discussion of this online web process is forthcoming.</a:t>
            </a:r>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14</a:t>
            </a:fld>
            <a:endParaRPr lang="en-US"/>
          </a:p>
        </p:txBody>
      </p:sp>
    </p:spTree>
    <p:extLst>
      <p:ext uri="{BB962C8B-B14F-4D97-AF65-F5344CB8AC3E}">
        <p14:creationId xmlns:p14="http://schemas.microsoft.com/office/powerpoint/2010/main" val="11594036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Please include the Inventory Form (D-2011) with your submission. A paper form, similar to this image, is included with the original materials. A digital inventory form is included on DVD and available online.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Participants may choose to include the completed paper form with the CD/DVD shipping package, or they may zip the completed digital form into its own zip file, “LUCA20_&lt;</a:t>
            </a:r>
            <a:r>
              <a:rPr lang="en-US" sz="1200" kern="1200" dirty="0" err="1" smtClean="0">
                <a:solidFill>
                  <a:schemeClr val="tx1"/>
                </a:solidFill>
                <a:effectLst/>
                <a:latin typeface="+mn-lt"/>
                <a:ea typeface="+mn-ea"/>
                <a:cs typeface="+mn-cs"/>
              </a:rPr>
              <a:t>EntityID</a:t>
            </a:r>
            <a:r>
              <a:rPr lang="en-US" sz="1200" kern="1200" dirty="0" smtClean="0">
                <a:solidFill>
                  <a:schemeClr val="tx1"/>
                </a:solidFill>
                <a:effectLst/>
                <a:latin typeface="+mn-lt"/>
                <a:ea typeface="+mn-ea"/>
                <a:cs typeface="+mn-cs"/>
              </a:rPr>
              <a:t>&gt;_inventory_return.zip”. Include this zip file on the same CD/DVD with the other LUCA submission materials or return it using the Secure Web</a:t>
            </a:r>
            <a:r>
              <a:rPr lang="en-US" sz="1200" kern="1200" baseline="0" dirty="0" smtClean="0">
                <a:solidFill>
                  <a:schemeClr val="tx1"/>
                </a:solidFill>
                <a:effectLst/>
                <a:latin typeface="+mn-lt"/>
                <a:ea typeface="+mn-ea"/>
                <a:cs typeface="+mn-cs"/>
              </a:rPr>
              <a:t> Incoming Module (SWIM)</a:t>
            </a:r>
            <a:r>
              <a:rPr lang="en-US" sz="1200" kern="1200" dirty="0" smtClean="0">
                <a:solidFill>
                  <a:schemeClr val="tx1"/>
                </a:solidFill>
                <a:effectLst/>
                <a:latin typeface="+mn-lt"/>
                <a:ea typeface="+mn-ea"/>
                <a:cs typeface="+mn-cs"/>
              </a:rPr>
              <a:t> process.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Remember to keep a copy of all accompanying paperwork for your records.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15</a:t>
            </a:fld>
            <a:endParaRPr lang="en-US"/>
          </a:p>
        </p:txBody>
      </p:sp>
    </p:spTree>
    <p:extLst>
      <p:ext uri="{BB962C8B-B14F-4D97-AF65-F5344CB8AC3E}">
        <p14:creationId xmlns:p14="http://schemas.microsoft.com/office/powerpoint/2010/main" val="3659688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slide serves as a transition from discussing preparation of your materials for shipment into the actual instructions for updated materials submission.  This</a:t>
            </a:r>
            <a:r>
              <a:rPr lang="en-US" sz="1200" kern="1200" baseline="0" dirty="0" smtClean="0">
                <a:solidFill>
                  <a:schemeClr val="tx1"/>
                </a:solidFill>
                <a:effectLst/>
                <a:latin typeface="+mn-lt"/>
                <a:ea typeface="+mn-ea"/>
                <a:cs typeface="+mn-cs"/>
              </a:rPr>
              <a:t> section of the presentation covers shipping instructions and instructions for using SWIM.  Numerous screenshots of the SWIM process are included.</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16</a:t>
            </a:fld>
            <a:endParaRPr lang="en-US"/>
          </a:p>
        </p:txBody>
      </p:sp>
    </p:spTree>
    <p:extLst>
      <p:ext uri="{BB962C8B-B14F-4D97-AF65-F5344CB8AC3E}">
        <p14:creationId xmlns:p14="http://schemas.microsoft.com/office/powerpoint/2010/main" val="802095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Digital address participants that do not perform any map updates can follow the shipping instructions,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beginning on the</a:t>
            </a:r>
            <a:r>
              <a:rPr lang="en-US" sz="1200" kern="1200" baseline="0" dirty="0" smtClean="0">
                <a:solidFill>
                  <a:schemeClr val="tx1"/>
                </a:solidFill>
                <a:effectLst/>
                <a:latin typeface="+mn-lt"/>
                <a:ea typeface="+mn-ea"/>
                <a:cs typeface="+mn-cs"/>
              </a:rPr>
              <a:t> fourth bullet, </a:t>
            </a:r>
            <a:r>
              <a:rPr lang="en-US" sz="1200" kern="1200" dirty="0" smtClean="0">
                <a:solidFill>
                  <a:schemeClr val="tx1"/>
                </a:solidFill>
                <a:effectLst/>
                <a:latin typeface="+mn-lt"/>
                <a:ea typeface="+mn-ea"/>
                <a:cs typeface="+mn-cs"/>
              </a:rPr>
              <a:t>on this slide, and disregard reference to the updated map materials.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digital address list participants that selected paper</a:t>
            </a:r>
            <a:r>
              <a:rPr lang="en-US" sz="1200" kern="1200" baseline="0" dirty="0" smtClean="0">
                <a:solidFill>
                  <a:schemeClr val="tx1"/>
                </a:solidFill>
                <a:effectLst/>
                <a:latin typeface="+mn-lt"/>
                <a:ea typeface="+mn-ea"/>
                <a:cs typeface="+mn-cs"/>
              </a:rPr>
              <a:t> maps (Digital/Paper or Digital/</a:t>
            </a:r>
            <a:r>
              <a:rPr lang="en-US" sz="1200" kern="1200" baseline="0" dirty="0" err="1" smtClean="0">
                <a:solidFill>
                  <a:schemeClr val="tx1"/>
                </a:solidFill>
                <a:effectLst/>
                <a:latin typeface="+mn-lt"/>
                <a:ea typeface="+mn-ea"/>
                <a:cs typeface="+mn-cs"/>
              </a:rPr>
              <a:t>PaperPDF</a:t>
            </a:r>
            <a:r>
              <a:rPr lang="en-US" sz="1200" kern="1200" baseline="0" dirty="0" smtClean="0">
                <a:solidFill>
                  <a:schemeClr val="tx1"/>
                </a:solidFill>
                <a:effectLst/>
                <a:latin typeface="+mn-lt"/>
                <a:ea typeface="+mn-ea"/>
                <a:cs typeface="+mn-cs"/>
              </a:rPr>
              <a:t>) that </a:t>
            </a:r>
            <a:r>
              <a:rPr lang="en-US" sz="1200" kern="1200" dirty="0" smtClean="0">
                <a:solidFill>
                  <a:schemeClr val="tx1"/>
                </a:solidFill>
                <a:effectLst/>
                <a:latin typeface="+mn-lt"/>
                <a:ea typeface="+mn-ea"/>
                <a:cs typeface="+mn-cs"/>
              </a:rPr>
              <a:t>choose to ship their LUCA submission, specific Title 13 protections are required for participants who have paper map updates.  Participants must ensure they follow procedures for shipping Title 13 materials as outlined in the </a:t>
            </a:r>
            <a:r>
              <a:rPr lang="en-US" sz="1200" i="1" kern="1200" dirty="0" smtClean="0">
                <a:solidFill>
                  <a:schemeClr val="tx1"/>
                </a:solidFill>
                <a:effectLst/>
                <a:latin typeface="+mn-lt"/>
                <a:ea typeface="+mn-ea"/>
                <a:cs typeface="+mn-cs"/>
              </a:rPr>
              <a:t>Confidentiality and Security Guidelines</a:t>
            </a:r>
            <a:r>
              <a:rPr lang="en-US" sz="1200" kern="1200" dirty="0" smtClean="0">
                <a:solidFill>
                  <a:schemeClr val="tx1"/>
                </a:solidFill>
                <a:effectLst/>
                <a:latin typeface="+mn-lt"/>
                <a:ea typeface="+mn-ea"/>
                <a:cs typeface="+mn-cs"/>
              </a:rPr>
              <a:t> provided with the registration materials and the Respondent Guide.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Double wrap the updated </a:t>
            </a:r>
            <a:r>
              <a:rPr lang="en-US" sz="1200" b="1" kern="1200" dirty="0" smtClean="0">
                <a:solidFill>
                  <a:schemeClr val="tx1"/>
                </a:solidFill>
                <a:effectLst/>
                <a:latin typeface="+mn-lt"/>
                <a:ea typeface="+mn-ea"/>
                <a:cs typeface="+mn-cs"/>
              </a:rPr>
              <a:t>Title 13 </a:t>
            </a:r>
            <a:r>
              <a:rPr lang="en-US" sz="1200" kern="1200" dirty="0" smtClean="0">
                <a:solidFill>
                  <a:schemeClr val="tx1"/>
                </a:solidFill>
                <a:effectLst/>
                <a:latin typeface="+mn-lt"/>
                <a:ea typeface="+mn-ea"/>
                <a:cs typeface="+mn-cs"/>
              </a:rPr>
              <a:t>paper map materials by using an inner and an outer envelope (or container), one within the other. The envelopes/containers should be durable enough to prevent someone from viewing or tampering with the enclosed material. </a:t>
            </a:r>
          </a:p>
          <a:p>
            <a:r>
              <a:rPr lang="en-US" sz="1200" kern="1200" dirty="0" smtClean="0">
                <a:solidFill>
                  <a:schemeClr val="tx1"/>
                </a:solidFill>
                <a:effectLst/>
                <a:latin typeface="+mn-lt"/>
                <a:ea typeface="+mn-ea"/>
                <a:cs typeface="+mn-cs"/>
              </a:rPr>
              <a:t>Label both sides of the inner envelope (or container) with the notice: </a:t>
            </a:r>
            <a:r>
              <a:rPr lang="en-US" sz="1200" b="1" kern="1200" dirty="0" smtClean="0">
                <a:solidFill>
                  <a:schemeClr val="tx1"/>
                </a:solidFill>
                <a:effectLst/>
                <a:latin typeface="+mn-lt"/>
                <a:ea typeface="+mn-ea"/>
                <a:cs typeface="+mn-cs"/>
              </a:rPr>
              <a:t>“DISCLOSURE PROHIBITED BY Title 13, U.S.C.”. </a:t>
            </a:r>
            <a:r>
              <a:rPr lang="en-US" sz="1200" kern="1200" dirty="0" smtClean="0">
                <a:solidFill>
                  <a:schemeClr val="tx1"/>
                </a:solidFill>
                <a:effectLst/>
                <a:latin typeface="+mn-lt"/>
                <a:ea typeface="+mn-ea"/>
                <a:cs typeface="+mn-cs"/>
              </a:rPr>
              <a:t>Place the inner envelope (or container) into the outer envelope.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Include the CD/DVD of the zipped updated address list in the shipping envelope/container.  Include the </a:t>
            </a:r>
            <a:r>
              <a:rPr lang="en-US" sz="1200" i="1" kern="1200" dirty="0" smtClean="0">
                <a:solidFill>
                  <a:schemeClr val="tx1"/>
                </a:solidFill>
                <a:effectLst/>
                <a:latin typeface="+mn-lt"/>
                <a:ea typeface="+mn-ea"/>
                <a:cs typeface="+mn-cs"/>
              </a:rPr>
              <a:t>D-2011 Inventory Form for the Return/Submission of LUCA Updated Materials</a:t>
            </a:r>
            <a:r>
              <a:rPr lang="en-US" sz="1200" kern="1200" dirty="0" smtClean="0">
                <a:solidFill>
                  <a:schemeClr val="tx1"/>
                </a:solidFill>
                <a:effectLst/>
                <a:latin typeface="+mn-lt"/>
                <a:ea typeface="+mn-ea"/>
                <a:cs typeface="+mn-cs"/>
              </a:rPr>
              <a:t> as a hardcopy or as its own zip file on the same CD/DVD as the address list.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Use the mailing label that accompanied the original materials to return the LUCA submission to the National Processing Center. Consult the 2020 LUCA Respondent Guide for additional information and if any questions arise, please do not hesitate to contact the Census Bureau.</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17</a:t>
            </a:fld>
            <a:endParaRPr lang="en-US"/>
          </a:p>
        </p:txBody>
      </p:sp>
    </p:spTree>
    <p:extLst>
      <p:ext uri="{BB962C8B-B14F-4D97-AF65-F5344CB8AC3E}">
        <p14:creationId xmlns:p14="http://schemas.microsoft.com/office/powerpoint/2010/main" val="6472415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For digital address list participants with digital map materials (Digital/Digital) that choose to ship their LUCA submission, include the CD/DVD of the zipped updated address list and zipped updated edges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in the shipping envelope/container. </a:t>
            </a:r>
            <a:r>
              <a:rPr lang="en-US" sz="1200" kern="1200" baseline="0" dirty="0" smtClean="0">
                <a:solidFill>
                  <a:schemeClr val="tx1"/>
                </a:solidFill>
                <a:effectLst/>
                <a:latin typeface="+mn-lt"/>
                <a:ea typeface="+mn-ea"/>
                <a:cs typeface="+mn-cs"/>
              </a:rPr>
              <a:t>Use the pre-printed CD/DVD mailer included with the original materials to protect the return CD/DVD. </a:t>
            </a:r>
            <a:r>
              <a:rPr lang="en-US" sz="1200" kern="1200" dirty="0" smtClean="0">
                <a:solidFill>
                  <a:schemeClr val="tx1"/>
                </a:solidFill>
                <a:effectLst/>
                <a:latin typeface="+mn-lt"/>
                <a:ea typeface="+mn-ea"/>
                <a:cs typeface="+mn-cs"/>
              </a:rPr>
              <a:t>Include the </a:t>
            </a:r>
            <a:r>
              <a:rPr lang="en-US" sz="1200" i="1" kern="1200" dirty="0" smtClean="0">
                <a:solidFill>
                  <a:schemeClr val="tx1"/>
                </a:solidFill>
                <a:effectLst/>
                <a:latin typeface="+mn-lt"/>
                <a:ea typeface="+mn-ea"/>
                <a:cs typeface="+mn-cs"/>
              </a:rPr>
              <a:t>D-2011 Inventory Form for the Return/Submission of LUCA Updated Materials</a:t>
            </a:r>
            <a:r>
              <a:rPr lang="en-US" sz="1200" kern="1200" dirty="0" smtClean="0">
                <a:solidFill>
                  <a:schemeClr val="tx1"/>
                </a:solidFill>
                <a:effectLst/>
                <a:latin typeface="+mn-lt"/>
                <a:ea typeface="+mn-ea"/>
                <a:cs typeface="+mn-cs"/>
              </a:rPr>
              <a:t> as a hardcopy or as its own zip file on the same CD/DVD.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Use the mailing label that accompanied the original materials to return the LUCA submission to the National Processing Center. Consult the 2020 LUCA Respondent Guide for additional information and if any questions arise, please do not hesitate to contact </a:t>
            </a:r>
            <a:r>
              <a:rPr lang="en-US" baseline="0" dirty="0" smtClean="0"/>
              <a:t>the Geographic Programs Support Desk, toll free, at 1-844-344-0169</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18</a:t>
            </a:fld>
            <a:endParaRPr lang="en-US"/>
          </a:p>
        </p:txBody>
      </p:sp>
    </p:spTree>
    <p:extLst>
      <p:ext uri="{BB962C8B-B14F-4D97-AF65-F5344CB8AC3E}">
        <p14:creationId xmlns:p14="http://schemas.microsoft.com/office/powerpoint/2010/main" val="2005880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depicts an example of the envelopes used for double wrapping the updated Title 13 LUCA materials. Please reuse the original materials mailer. </a:t>
            </a:r>
            <a:r>
              <a:rPr lang="en-US" smtClean="0"/>
              <a:t>If you do not use the mailing label shipped with your original materials, and ship your LUCA submission using a service that provides tracking information, such as USPS trackable delivery, FedEx, United Parcel Service (UPS), or similar service to the address shown on the Outer Envelope portion of this slide.</a:t>
            </a:r>
          </a:p>
        </p:txBody>
      </p:sp>
      <p:sp>
        <p:nvSpPr>
          <p:cNvPr id="4" name="Slide Number Placeholder 3"/>
          <p:cNvSpPr>
            <a:spLocks noGrp="1"/>
          </p:cNvSpPr>
          <p:nvPr>
            <p:ph type="sldNum" sz="quarter" idx="10"/>
          </p:nvPr>
        </p:nvSpPr>
        <p:spPr/>
        <p:txBody>
          <a:bodyPr/>
          <a:lstStyle/>
          <a:p>
            <a:fld id="{603B9073-4934-4A18-B03D-7FA2DABDE591}" type="slidenum">
              <a:rPr lang="en-US" smtClean="0"/>
              <a:t>19</a:t>
            </a:fld>
            <a:endParaRPr lang="en-US"/>
          </a:p>
        </p:txBody>
      </p:sp>
    </p:spTree>
    <p:extLst>
      <p:ext uri="{BB962C8B-B14F-4D97-AF65-F5344CB8AC3E}">
        <p14:creationId xmlns:p14="http://schemas.microsoft.com/office/powerpoint/2010/main" val="224351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presentation covers preparing updated materials, both address and map, for submission to the U.S. Census Bureau. It touches briefly on the next steps after the successful submission of your updates. Lastly, it reinforces the ways to receive support and assistance during the LUCA operation and mentions ways to stay connected to the Census Bureau through several social media sources as well as Census Bureau subscriptions.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more detailed information and instruction, refer to the Respondent Guide that accompanies the materials.</a:t>
            </a:r>
          </a:p>
        </p:txBody>
      </p:sp>
      <p:sp>
        <p:nvSpPr>
          <p:cNvPr id="4" name="Slide Number Placeholder 3"/>
          <p:cNvSpPr>
            <a:spLocks noGrp="1"/>
          </p:cNvSpPr>
          <p:nvPr>
            <p:ph type="sldNum" sz="quarter" idx="10"/>
          </p:nvPr>
        </p:nvSpPr>
        <p:spPr/>
        <p:txBody>
          <a:bodyPr/>
          <a:lstStyle/>
          <a:p>
            <a:fld id="{603B9073-4934-4A18-B03D-7FA2DABDE591}" type="slidenum">
              <a:rPr lang="en-US" smtClean="0"/>
              <a:t>2</a:t>
            </a:fld>
            <a:endParaRPr lang="en-US"/>
          </a:p>
        </p:txBody>
      </p:sp>
    </p:spTree>
    <p:extLst>
      <p:ext uri="{BB962C8B-B14F-4D97-AF65-F5344CB8AC3E}">
        <p14:creationId xmlns:p14="http://schemas.microsoft.com/office/powerpoint/2010/main" val="19231971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next section discusses the SWIM process, which permits secure web method of submitting updated LUCA materials.  The Census Bureau cannot accept materials by e-mail, nor navigate to your FTP site and download your submission.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Participants may submit their zipped updated materials (address list and/or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through the SWIM, the official web portal for uploading partnership materials to the Census Bureau.  The Census Bureau utilizes SWIM for other Census partnership programs, so you may already have a SWIM account. SWIM accounts are associated with individuals, not with entities.</a:t>
            </a: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If no one listed on your jurisdiction’s Confidentiality Agreement Form has a SWIM account, use the 12-digit registration token provided to you by the Census Bureau in the “password letter” (D-2080) to establish an account.  SWIM only accepts .zip files and cannot accept zip files over 250 megabytes.  Our experience has been if the submission includes only changed records, this size limitation is not a problem.  If your jurisdiction’s zip file is larger than 250 megabytes, contact the Census Bureau for additional guidance.</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20</a:t>
            </a:fld>
            <a:endParaRPr lang="en-US"/>
          </a:p>
        </p:txBody>
      </p:sp>
    </p:spTree>
    <p:extLst>
      <p:ext uri="{BB962C8B-B14F-4D97-AF65-F5344CB8AC3E}">
        <p14:creationId xmlns:p14="http://schemas.microsoft.com/office/powerpoint/2010/main" val="20170966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cap="none" baseline="0" dirty="0" smtClean="0">
                <a:solidFill>
                  <a:schemeClr val="tx1"/>
                </a:solidFill>
                <a:effectLst/>
                <a:latin typeface="+mn-lt"/>
                <a:ea typeface="+mn-ea"/>
                <a:cs typeface="+mn-cs"/>
              </a:rPr>
              <a:t>If you are a participant in another Census Bureau partnership program and already have a SWIM Account, access SWIM at &lt;https://respond.census.gov/swim/&gt; and enter your e-mail address and SWIM password. Click the </a:t>
            </a:r>
            <a:r>
              <a:rPr lang="en-US" sz="1200" b="1" kern="1200" cap="none" baseline="0" dirty="0" smtClean="0">
                <a:solidFill>
                  <a:schemeClr val="tx1"/>
                </a:solidFill>
                <a:effectLst/>
                <a:latin typeface="+mn-lt"/>
                <a:ea typeface="+mn-ea"/>
                <a:cs typeface="+mn-cs"/>
              </a:rPr>
              <a:t>Login</a:t>
            </a:r>
            <a:r>
              <a:rPr lang="en-US" sz="1200" kern="1200" cap="none" baseline="0" dirty="0" smtClean="0">
                <a:solidFill>
                  <a:schemeClr val="tx1"/>
                </a:solidFill>
                <a:effectLst/>
                <a:latin typeface="+mn-lt"/>
                <a:ea typeface="+mn-ea"/>
                <a:cs typeface="+mn-cs"/>
              </a:rPr>
              <a:t> button. The </a:t>
            </a:r>
            <a:r>
              <a:rPr lang="en-US" sz="1200" b="1" kern="1200" cap="none" baseline="0" dirty="0" smtClean="0">
                <a:solidFill>
                  <a:schemeClr val="tx1"/>
                </a:solidFill>
                <a:effectLst/>
                <a:latin typeface="+mn-lt"/>
                <a:ea typeface="+mn-ea"/>
                <a:cs typeface="+mn-cs"/>
              </a:rPr>
              <a:t>Welcome</a:t>
            </a:r>
            <a:r>
              <a:rPr lang="en-US" sz="1200" kern="1200" cap="none" baseline="0" dirty="0" smtClean="0">
                <a:solidFill>
                  <a:schemeClr val="tx1"/>
                </a:solidFill>
                <a:effectLst/>
                <a:latin typeface="+mn-lt"/>
                <a:ea typeface="+mn-ea"/>
                <a:cs typeface="+mn-cs"/>
              </a:rPr>
              <a:t> screen opens. To begin an upload, click the </a:t>
            </a:r>
            <a:r>
              <a:rPr lang="en-US" sz="1200" b="1" kern="1200" cap="none" baseline="0" dirty="0" smtClean="0">
                <a:solidFill>
                  <a:schemeClr val="tx1"/>
                </a:solidFill>
                <a:effectLst/>
                <a:latin typeface="+mn-lt"/>
                <a:ea typeface="+mn-ea"/>
                <a:cs typeface="+mn-cs"/>
              </a:rPr>
              <a:t>Start New Upload</a:t>
            </a:r>
            <a:r>
              <a:rPr lang="en-US" sz="1200" kern="1200" cap="none" baseline="0" dirty="0" smtClean="0">
                <a:solidFill>
                  <a:schemeClr val="tx1"/>
                </a:solidFill>
                <a:effectLst/>
                <a:latin typeface="+mn-lt"/>
                <a:ea typeface="+mn-ea"/>
                <a:cs typeface="+mn-cs"/>
              </a:rPr>
              <a:t> button.  Advance two slides, to slide 24, the </a:t>
            </a:r>
            <a:r>
              <a:rPr lang="en-US" sz="1200" i="1" kern="1200" cap="none" baseline="0" dirty="0" smtClean="0">
                <a:solidFill>
                  <a:schemeClr val="tx1"/>
                </a:solidFill>
                <a:effectLst/>
                <a:latin typeface="+mn-lt"/>
                <a:ea typeface="+mn-ea"/>
                <a:cs typeface="+mn-cs"/>
              </a:rPr>
              <a:t>SWIM Start New Upload </a:t>
            </a:r>
            <a:r>
              <a:rPr lang="en-US" sz="1200" kern="1200" cap="none" baseline="0" dirty="0" smtClean="0">
                <a:solidFill>
                  <a:schemeClr val="tx1"/>
                </a:solidFill>
                <a:effectLst/>
                <a:latin typeface="+mn-lt"/>
                <a:ea typeface="+mn-ea"/>
                <a:cs typeface="+mn-cs"/>
              </a:rPr>
              <a:t>slide.</a:t>
            </a:r>
            <a:endParaRPr lang="en-US" cap="none"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cap="none" baseline="0" dirty="0" smtClean="0"/>
          </a:p>
          <a:p>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21</a:t>
            </a:fld>
            <a:endParaRPr lang="en-US"/>
          </a:p>
        </p:txBody>
      </p:sp>
    </p:spTree>
    <p:extLst>
      <p:ext uri="{BB962C8B-B14F-4D97-AF65-F5344CB8AC3E}">
        <p14:creationId xmlns:p14="http://schemas.microsoft.com/office/powerpoint/2010/main" val="42879169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cap="none" baseline="0" dirty="0" smtClean="0">
                <a:solidFill>
                  <a:schemeClr val="tx1"/>
                </a:solidFill>
                <a:effectLst/>
                <a:latin typeface="+mn-lt"/>
                <a:ea typeface="+mn-ea"/>
                <a:cs typeface="+mn-cs"/>
              </a:rPr>
              <a:t>If you do not yet have a SWIM Account, have the 12-digit registration token provided to you by the Census Bureau ready for your account registration. You can register for a SWIM account by choosing the Register Account button on the main SWIM page. The </a:t>
            </a:r>
            <a:r>
              <a:rPr lang="en-US" sz="1200" b="1" kern="1200" cap="none" baseline="0" dirty="0" smtClean="0">
                <a:solidFill>
                  <a:schemeClr val="tx1"/>
                </a:solidFill>
                <a:effectLst/>
                <a:latin typeface="+mn-lt"/>
                <a:ea typeface="+mn-ea"/>
                <a:cs typeface="+mn-cs"/>
              </a:rPr>
              <a:t>Account Registration</a:t>
            </a:r>
            <a:r>
              <a:rPr lang="en-US" sz="1200" kern="1200" cap="none" baseline="0" dirty="0" smtClean="0">
                <a:solidFill>
                  <a:schemeClr val="tx1"/>
                </a:solidFill>
                <a:effectLst/>
                <a:latin typeface="+mn-lt"/>
                <a:ea typeface="+mn-ea"/>
                <a:cs typeface="+mn-cs"/>
              </a:rPr>
              <a:t> screen opens.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All fields on the </a:t>
            </a:r>
            <a:r>
              <a:rPr lang="en-US" sz="1200" b="1" kern="1200" dirty="0" smtClean="0">
                <a:solidFill>
                  <a:schemeClr val="tx1"/>
                </a:solidFill>
                <a:effectLst/>
                <a:latin typeface="+mn-lt"/>
                <a:ea typeface="+mn-ea"/>
                <a:cs typeface="+mn-cs"/>
              </a:rPr>
              <a:t>Account Registration</a:t>
            </a:r>
            <a:r>
              <a:rPr lang="en-US" sz="1200" kern="1200" dirty="0" smtClean="0">
                <a:solidFill>
                  <a:schemeClr val="tx1"/>
                </a:solidFill>
                <a:effectLst/>
                <a:latin typeface="+mn-lt"/>
                <a:ea typeface="+mn-ea"/>
                <a:cs typeface="+mn-cs"/>
              </a:rPr>
              <a:t> screen are required. Participants will not be able to move to the next screen until completing all fields. </a:t>
            </a:r>
            <a:r>
              <a:rPr lang="en-US" dirty="0" smtClean="0"/>
              <a:t>On the </a:t>
            </a:r>
            <a:r>
              <a:rPr lang="en-US" b="1" dirty="0" smtClean="0"/>
              <a:t>Account Registration</a:t>
            </a:r>
            <a:r>
              <a:rPr lang="en-US" dirty="0" smtClean="0"/>
              <a:t> screen, first, enter the 12-digit token provided by the Census Bureau. Then enter your name, agency, and e-mail in the appropriate fields.</a:t>
            </a:r>
            <a:r>
              <a:rPr lang="en-US" baseline="0" dirty="0" smtClean="0"/>
              <a:t> </a:t>
            </a:r>
            <a:r>
              <a:rPr lang="en-US" dirty="0" smtClean="0"/>
              <a:t>Next, create a password. Set up a security question.</a:t>
            </a:r>
            <a:r>
              <a:rPr lang="en-US" baseline="0" dirty="0" smtClean="0"/>
              <a:t> C</a:t>
            </a:r>
            <a:r>
              <a:rPr lang="en-US" dirty="0" smtClean="0"/>
              <a:t>lick the arrow on the right of the </a:t>
            </a:r>
            <a:r>
              <a:rPr lang="en-US" b="1" dirty="0" smtClean="0"/>
              <a:t>Security Question</a:t>
            </a:r>
            <a:r>
              <a:rPr lang="en-US" dirty="0" smtClean="0"/>
              <a:t> box,</a:t>
            </a:r>
            <a:r>
              <a:rPr lang="en-US" baseline="0" dirty="0" smtClean="0"/>
              <a:t> </a:t>
            </a:r>
            <a:r>
              <a:rPr lang="en-US" dirty="0" smtClean="0"/>
              <a:t>select a question in the drop-down list, and enter an answer in the </a:t>
            </a:r>
            <a:r>
              <a:rPr lang="en-US" b="1" dirty="0" smtClean="0"/>
              <a:t>Answer</a:t>
            </a:r>
            <a:r>
              <a:rPr lang="en-US" dirty="0" smtClean="0"/>
              <a:t> box. </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When you have finished, click the </a:t>
            </a:r>
            <a:r>
              <a:rPr lang="en-US" b="1" dirty="0" smtClean="0"/>
              <a:t>Submit </a:t>
            </a:r>
            <a:r>
              <a:rPr lang="en-US" dirty="0" smtClean="0"/>
              <a:t>button. </a:t>
            </a:r>
            <a:r>
              <a:rPr lang="en-US" i="0" dirty="0" smtClean="0"/>
              <a:t>A screen (not shown on the slide) opens to confirm that you have successfully registered. </a:t>
            </a:r>
            <a:r>
              <a:rPr lang="en-US" sz="1200" kern="1200" cap="none" baseline="0" dirty="0" smtClean="0">
                <a:solidFill>
                  <a:schemeClr val="tx1"/>
                </a:solidFill>
                <a:effectLst/>
                <a:latin typeface="+mn-lt"/>
                <a:ea typeface="+mn-ea"/>
                <a:cs typeface="+mn-cs"/>
              </a:rPr>
              <a:t>On the </a:t>
            </a:r>
            <a:r>
              <a:rPr lang="en-US" sz="1200" b="1" kern="1200" cap="none" baseline="0" dirty="0" smtClean="0">
                <a:solidFill>
                  <a:schemeClr val="tx1"/>
                </a:solidFill>
                <a:effectLst/>
                <a:latin typeface="+mn-lt"/>
                <a:ea typeface="+mn-ea"/>
                <a:cs typeface="+mn-cs"/>
              </a:rPr>
              <a:t>Confirmation</a:t>
            </a:r>
            <a:r>
              <a:rPr lang="en-US" sz="1200" kern="1200" cap="none" baseline="0" dirty="0" smtClean="0">
                <a:solidFill>
                  <a:schemeClr val="tx1"/>
                </a:solidFill>
                <a:effectLst/>
                <a:latin typeface="+mn-lt"/>
                <a:ea typeface="+mn-ea"/>
                <a:cs typeface="+mn-cs"/>
              </a:rPr>
              <a:t> screen, click ‘Login’ in the phrase ‘Go to Login’.</a:t>
            </a:r>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22</a:t>
            </a:fld>
            <a:endParaRPr lang="en-US"/>
          </a:p>
        </p:txBody>
      </p:sp>
    </p:spTree>
    <p:extLst>
      <p:ext uri="{BB962C8B-B14F-4D97-AF65-F5344CB8AC3E}">
        <p14:creationId xmlns:p14="http://schemas.microsoft.com/office/powerpoint/2010/main" val="39193773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cap="none" baseline="0" dirty="0" smtClean="0">
                <a:solidFill>
                  <a:schemeClr val="tx1"/>
                </a:solidFill>
                <a:effectLst/>
                <a:latin typeface="+mn-lt"/>
                <a:ea typeface="+mn-ea"/>
                <a:cs typeface="+mn-cs"/>
              </a:rPr>
              <a:t>Successful SWIM account registration returns users to the initial </a:t>
            </a:r>
            <a:r>
              <a:rPr lang="en-US" sz="1200" b="1" kern="1200" cap="none" baseline="0" dirty="0" smtClean="0">
                <a:solidFill>
                  <a:schemeClr val="tx1"/>
                </a:solidFill>
                <a:effectLst/>
                <a:latin typeface="+mn-lt"/>
                <a:ea typeface="+mn-ea"/>
                <a:cs typeface="+mn-cs"/>
              </a:rPr>
              <a:t>Login</a:t>
            </a:r>
            <a:r>
              <a:rPr lang="en-US" sz="1200" kern="1200" cap="none" baseline="0" dirty="0" smtClean="0">
                <a:solidFill>
                  <a:schemeClr val="tx1"/>
                </a:solidFill>
                <a:effectLst/>
                <a:latin typeface="+mn-lt"/>
                <a:ea typeface="+mn-ea"/>
                <a:cs typeface="+mn-cs"/>
              </a:rPr>
              <a:t> screen.  From it, enter your e-mail and password, and then click the green </a:t>
            </a:r>
            <a:r>
              <a:rPr lang="en-US" sz="1200" b="1" kern="1200" cap="none" baseline="0" dirty="0" smtClean="0">
                <a:solidFill>
                  <a:schemeClr val="tx1"/>
                </a:solidFill>
                <a:effectLst/>
                <a:latin typeface="+mn-lt"/>
                <a:ea typeface="+mn-ea"/>
                <a:cs typeface="+mn-cs"/>
              </a:rPr>
              <a:t>Login </a:t>
            </a:r>
            <a:r>
              <a:rPr lang="en-US" sz="1200" kern="1200" cap="none" baseline="0" dirty="0" smtClean="0">
                <a:solidFill>
                  <a:schemeClr val="tx1"/>
                </a:solidFill>
                <a:effectLst/>
                <a:latin typeface="+mn-lt"/>
                <a:ea typeface="+mn-ea"/>
                <a:cs typeface="+mn-cs"/>
              </a:rPr>
              <a:t>button. </a:t>
            </a:r>
            <a:r>
              <a:rPr lang="en-US" sz="1200" i="1" kern="1200" cap="none" baseline="0" dirty="0" smtClean="0">
                <a:solidFill>
                  <a:schemeClr val="tx1"/>
                </a:solidFill>
                <a:effectLst/>
                <a:latin typeface="+mn-lt"/>
                <a:ea typeface="+mn-ea"/>
                <a:cs typeface="+mn-cs"/>
              </a:rPr>
              <a:t>The </a:t>
            </a:r>
            <a:r>
              <a:rPr lang="en-US" sz="1200" b="1" i="1" kern="1200" cap="none" baseline="0" dirty="0" smtClean="0">
                <a:solidFill>
                  <a:schemeClr val="tx1"/>
                </a:solidFill>
                <a:effectLst/>
                <a:latin typeface="+mn-lt"/>
                <a:ea typeface="+mn-ea"/>
                <a:cs typeface="+mn-cs"/>
              </a:rPr>
              <a:t>Welcome </a:t>
            </a:r>
            <a:r>
              <a:rPr lang="en-US" sz="1200" i="1" kern="1200" cap="none" baseline="0" dirty="0" smtClean="0">
                <a:solidFill>
                  <a:schemeClr val="tx1"/>
                </a:solidFill>
                <a:effectLst/>
                <a:latin typeface="+mn-lt"/>
                <a:ea typeface="+mn-ea"/>
                <a:cs typeface="+mn-cs"/>
              </a:rPr>
              <a:t>screen opens</a:t>
            </a:r>
            <a:r>
              <a:rPr lang="en-US" sz="1200" kern="1200" cap="none" baseline="0" dirty="0" smtClean="0">
                <a:solidFill>
                  <a:schemeClr val="tx1"/>
                </a:solidFill>
                <a:effectLst/>
                <a:latin typeface="+mn-lt"/>
                <a:ea typeface="+mn-ea"/>
                <a:cs typeface="+mn-cs"/>
              </a:rPr>
              <a:t>. To begin an upload, click the </a:t>
            </a:r>
            <a:r>
              <a:rPr lang="en-US" sz="1200" b="1" kern="1200" cap="none" baseline="0" dirty="0" smtClean="0">
                <a:solidFill>
                  <a:schemeClr val="tx1"/>
                </a:solidFill>
                <a:effectLst/>
                <a:latin typeface="+mn-lt"/>
                <a:ea typeface="+mn-ea"/>
                <a:cs typeface="+mn-cs"/>
              </a:rPr>
              <a:t>Start New Upload</a:t>
            </a:r>
            <a:r>
              <a:rPr lang="en-US" sz="1200" kern="1200" cap="none" baseline="0" dirty="0" smtClean="0">
                <a:solidFill>
                  <a:schemeClr val="tx1"/>
                </a:solidFill>
                <a:effectLst/>
                <a:latin typeface="+mn-lt"/>
                <a:ea typeface="+mn-ea"/>
                <a:cs typeface="+mn-cs"/>
              </a:rPr>
              <a:t> button. </a:t>
            </a:r>
            <a:endParaRPr lang="en-US" cap="none" baseline="0" dirty="0" smtClean="0"/>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cap="none" baseline="0" dirty="0"/>
          </a:p>
        </p:txBody>
      </p:sp>
      <p:sp>
        <p:nvSpPr>
          <p:cNvPr id="4" name="Slide Number Placeholder 3"/>
          <p:cNvSpPr>
            <a:spLocks noGrp="1"/>
          </p:cNvSpPr>
          <p:nvPr>
            <p:ph type="sldNum" sz="quarter" idx="10"/>
          </p:nvPr>
        </p:nvSpPr>
        <p:spPr/>
        <p:txBody>
          <a:bodyPr/>
          <a:lstStyle/>
          <a:p>
            <a:fld id="{603B9073-4934-4A18-B03D-7FA2DABDE591}" type="slidenum">
              <a:rPr lang="en-US" smtClean="0"/>
              <a:t>23</a:t>
            </a:fld>
            <a:endParaRPr lang="en-US"/>
          </a:p>
        </p:txBody>
      </p:sp>
    </p:spTree>
    <p:extLst>
      <p:ext uri="{BB962C8B-B14F-4D97-AF65-F5344CB8AC3E}">
        <p14:creationId xmlns:p14="http://schemas.microsoft.com/office/powerpoint/2010/main" val="15571048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cap="none" baseline="0" dirty="0" smtClean="0">
                <a:solidFill>
                  <a:schemeClr val="tx1"/>
                </a:solidFill>
                <a:effectLst/>
                <a:latin typeface="+mn-lt"/>
                <a:ea typeface="+mn-ea"/>
                <a:cs typeface="+mn-cs"/>
              </a:rPr>
              <a:t>The “</a:t>
            </a:r>
            <a:r>
              <a:rPr lang="en-US" sz="1200" b="1" i="0" kern="1200" cap="none" baseline="0" dirty="0" smtClean="0">
                <a:solidFill>
                  <a:schemeClr val="tx1"/>
                </a:solidFill>
                <a:effectLst/>
                <a:latin typeface="+mn-lt"/>
                <a:ea typeface="+mn-ea"/>
                <a:cs typeface="+mn-cs"/>
              </a:rPr>
              <a:t>What Census program are you reporting data for?” </a:t>
            </a:r>
            <a:r>
              <a:rPr lang="en-US" sz="1200" i="0" kern="1200" cap="none" baseline="0" dirty="0" smtClean="0">
                <a:solidFill>
                  <a:schemeClr val="tx1"/>
                </a:solidFill>
                <a:effectLst/>
                <a:latin typeface="+mn-lt"/>
                <a:ea typeface="+mn-ea"/>
                <a:cs typeface="+mn-cs"/>
              </a:rPr>
              <a:t>screen opens.</a:t>
            </a:r>
            <a:r>
              <a:rPr lang="en-US" sz="1200" i="1" kern="1200" cap="none" baseline="0" dirty="0" smtClean="0">
                <a:solidFill>
                  <a:schemeClr val="tx1"/>
                </a:solidFill>
                <a:effectLst/>
                <a:latin typeface="+mn-lt"/>
                <a:ea typeface="+mn-ea"/>
                <a:cs typeface="+mn-cs"/>
              </a:rPr>
              <a:t> </a:t>
            </a:r>
            <a:r>
              <a:rPr lang="en-US" sz="1200" kern="1200" cap="none" baseline="0" dirty="0" smtClean="0">
                <a:solidFill>
                  <a:schemeClr val="tx1"/>
                </a:solidFill>
                <a:effectLst/>
                <a:latin typeface="+mn-lt"/>
                <a:ea typeface="+mn-ea"/>
                <a:cs typeface="+mn-cs"/>
              </a:rPr>
              <a:t>On this screen, click </a:t>
            </a:r>
            <a:r>
              <a:rPr lang="en-US" sz="1200" b="1" kern="1200" cap="none" baseline="0" dirty="0" smtClean="0">
                <a:solidFill>
                  <a:schemeClr val="tx1"/>
                </a:solidFill>
                <a:effectLst/>
                <a:latin typeface="+mn-lt"/>
                <a:ea typeface="+mn-ea"/>
                <a:cs typeface="+mn-cs"/>
              </a:rPr>
              <a:t>Local Update of Census Addresses (LUCA)</a:t>
            </a:r>
            <a:r>
              <a:rPr lang="en-US" sz="1200" kern="1200" cap="none" baseline="0" dirty="0" smtClean="0">
                <a:solidFill>
                  <a:schemeClr val="tx1"/>
                </a:solidFill>
                <a:effectLst/>
                <a:latin typeface="+mn-lt"/>
                <a:ea typeface="+mn-ea"/>
                <a:cs typeface="+mn-cs"/>
              </a:rPr>
              <a:t> radio button, then click the </a:t>
            </a:r>
            <a:r>
              <a:rPr lang="en-US" sz="1200" b="1" kern="1200" cap="none" baseline="0" dirty="0" smtClean="0">
                <a:solidFill>
                  <a:schemeClr val="tx1"/>
                </a:solidFill>
                <a:effectLst/>
                <a:latin typeface="+mn-lt"/>
                <a:ea typeface="+mn-ea"/>
                <a:cs typeface="+mn-cs"/>
              </a:rPr>
              <a:t>Next</a:t>
            </a:r>
            <a:r>
              <a:rPr lang="en-US" sz="1200" kern="1200" cap="none" baseline="0" dirty="0" smtClean="0">
                <a:solidFill>
                  <a:schemeClr val="tx1"/>
                </a:solidFill>
                <a:effectLst/>
                <a:latin typeface="+mn-lt"/>
                <a:ea typeface="+mn-ea"/>
                <a:cs typeface="+mn-cs"/>
              </a:rPr>
              <a:t> button at the bottom of the screen.</a:t>
            </a:r>
            <a:endParaRPr lang="en-US" cap="none" baseline="0" dirty="0"/>
          </a:p>
        </p:txBody>
      </p:sp>
      <p:sp>
        <p:nvSpPr>
          <p:cNvPr id="4" name="Slide Number Placeholder 3"/>
          <p:cNvSpPr>
            <a:spLocks noGrp="1"/>
          </p:cNvSpPr>
          <p:nvPr>
            <p:ph type="sldNum" sz="quarter" idx="10"/>
          </p:nvPr>
        </p:nvSpPr>
        <p:spPr/>
        <p:txBody>
          <a:bodyPr/>
          <a:lstStyle/>
          <a:p>
            <a:fld id="{603B9073-4934-4A18-B03D-7FA2DABDE591}" type="slidenum">
              <a:rPr lang="en-US" smtClean="0"/>
              <a:t>24</a:t>
            </a:fld>
            <a:endParaRPr lang="en-US"/>
          </a:p>
        </p:txBody>
      </p:sp>
    </p:spTree>
    <p:extLst>
      <p:ext uri="{BB962C8B-B14F-4D97-AF65-F5344CB8AC3E}">
        <p14:creationId xmlns:p14="http://schemas.microsoft.com/office/powerpoint/2010/main" val="41304624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a:t>
            </a:r>
            <a:r>
              <a:rPr lang="en-US" sz="1200" b="1" kern="1200" dirty="0" smtClean="0">
                <a:solidFill>
                  <a:schemeClr val="tx1"/>
                </a:solidFill>
                <a:effectLst/>
                <a:latin typeface="+mn-lt"/>
                <a:ea typeface="+mn-ea"/>
                <a:cs typeface="+mn-cs"/>
              </a:rPr>
              <a:t>What type of LUCA entity are you reporting for?</a:t>
            </a:r>
            <a:r>
              <a:rPr lang="en-US" sz="1200" kern="1200" dirty="0" smtClean="0">
                <a:solidFill>
                  <a:schemeClr val="tx1"/>
                </a:solidFill>
                <a:effectLst/>
                <a:latin typeface="+mn-lt"/>
                <a:ea typeface="+mn-ea"/>
                <a:cs typeface="+mn-cs"/>
              </a:rPr>
              <a:t>” screen opens. Click the radio button next to the governmental entity for which you are reporting data, and then click the </a:t>
            </a:r>
            <a:r>
              <a:rPr lang="en-US" sz="1200" b="1" kern="1200" dirty="0" smtClean="0">
                <a:solidFill>
                  <a:schemeClr val="tx1"/>
                </a:solidFill>
                <a:effectLst/>
                <a:latin typeface="+mn-lt"/>
                <a:ea typeface="+mn-ea"/>
                <a:cs typeface="+mn-cs"/>
              </a:rPr>
              <a:t>Next </a:t>
            </a:r>
            <a:r>
              <a:rPr lang="en-US" sz="1200" kern="1200" dirty="0" smtClean="0">
                <a:solidFill>
                  <a:schemeClr val="tx1"/>
                </a:solidFill>
                <a:effectLst/>
                <a:latin typeface="+mn-lt"/>
                <a:ea typeface="+mn-ea"/>
                <a:cs typeface="+mn-cs"/>
              </a:rPr>
              <a:t>button. Use the </a:t>
            </a:r>
            <a:r>
              <a:rPr lang="en-US" sz="1200" kern="1200" dirty="0" err="1" smtClean="0">
                <a:solidFill>
                  <a:schemeClr val="tx1"/>
                </a:solidFill>
                <a:effectLst/>
                <a:latin typeface="+mn-lt"/>
                <a:ea typeface="+mn-ea"/>
                <a:cs typeface="+mn-cs"/>
              </a:rPr>
              <a:t>EntityID</a:t>
            </a:r>
            <a:r>
              <a:rPr lang="en-US" sz="1200" kern="1200" dirty="0" smtClean="0">
                <a:solidFill>
                  <a:schemeClr val="tx1"/>
                </a:solidFill>
                <a:effectLst/>
                <a:latin typeface="+mn-lt"/>
                <a:ea typeface="+mn-ea"/>
                <a:cs typeface="+mn-cs"/>
              </a:rPr>
              <a:t> information for your jurisdiction to help choose the proper selection (ST for state, CO for county, PL for place and consolidated city, MC for minor civil division and TR for tribal area). When submitting for more than one entity, for instance a regional planning agency contact person may be the LUCA liaison for several of their member cities, make multiple SWIM submissions.  Do not upload all of the entities in one SWIM process.  The Census Bureau needs a SWIM transaction for each of the entities represented by the regional planning agency to reconcile the processing systems.</a:t>
            </a: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 example shows selection of the </a:t>
            </a:r>
            <a:r>
              <a:rPr lang="en-US" sz="1200" b="1" kern="1200" dirty="0" smtClean="0">
                <a:solidFill>
                  <a:schemeClr val="tx1"/>
                </a:solidFill>
                <a:effectLst/>
                <a:latin typeface="+mn-lt"/>
                <a:ea typeface="+mn-ea"/>
                <a:cs typeface="+mn-cs"/>
              </a:rPr>
              <a:t>Place </a:t>
            </a:r>
            <a:r>
              <a:rPr lang="en-US" sz="1200" kern="1200" dirty="0" smtClean="0">
                <a:solidFill>
                  <a:schemeClr val="tx1"/>
                </a:solidFill>
                <a:effectLst/>
                <a:latin typeface="+mn-lt"/>
                <a:ea typeface="+mn-ea"/>
                <a:cs typeface="+mn-cs"/>
              </a:rPr>
              <a:t>radio button. After selecting the </a:t>
            </a:r>
            <a:r>
              <a:rPr lang="en-US" sz="1200" b="1" kern="1200" dirty="0" smtClean="0">
                <a:solidFill>
                  <a:schemeClr val="tx1"/>
                </a:solidFill>
                <a:effectLst/>
                <a:latin typeface="+mn-lt"/>
                <a:ea typeface="+mn-ea"/>
                <a:cs typeface="+mn-cs"/>
              </a:rPr>
              <a:t>Next</a:t>
            </a:r>
            <a:r>
              <a:rPr lang="en-US" sz="1200" kern="1200" dirty="0" smtClean="0">
                <a:solidFill>
                  <a:schemeClr val="tx1"/>
                </a:solidFill>
                <a:effectLst/>
                <a:latin typeface="+mn-lt"/>
                <a:ea typeface="+mn-ea"/>
                <a:cs typeface="+mn-cs"/>
              </a:rPr>
              <a:t> button, another window opens allowing you to choose your entity name from a group of pull-down menus.  These menus differ based upon the entity type chosen.  In this case, participants selecting </a:t>
            </a:r>
            <a:r>
              <a:rPr lang="en-US" sz="1200" b="1" kern="1200" dirty="0" smtClean="0">
                <a:solidFill>
                  <a:schemeClr val="tx1"/>
                </a:solidFill>
                <a:effectLst/>
                <a:latin typeface="+mn-lt"/>
                <a:ea typeface="+mn-ea"/>
                <a:cs typeface="+mn-cs"/>
              </a:rPr>
              <a:t>Place</a:t>
            </a:r>
            <a:r>
              <a:rPr lang="en-US" sz="1200" kern="1200" dirty="0" smtClean="0">
                <a:solidFill>
                  <a:schemeClr val="tx1"/>
                </a:solidFill>
                <a:effectLst/>
                <a:latin typeface="+mn-lt"/>
                <a:ea typeface="+mn-ea"/>
                <a:cs typeface="+mn-cs"/>
              </a:rPr>
              <a:t> must choose the </a:t>
            </a:r>
            <a:r>
              <a:rPr lang="en-US" sz="1200" b="1" kern="1200" dirty="0" smtClean="0">
                <a:solidFill>
                  <a:schemeClr val="tx1"/>
                </a:solidFill>
                <a:effectLst/>
                <a:latin typeface="+mn-lt"/>
                <a:ea typeface="+mn-ea"/>
                <a:cs typeface="+mn-cs"/>
              </a:rPr>
              <a:t>State</a:t>
            </a:r>
            <a:r>
              <a:rPr lang="en-US" sz="1200" kern="1200" dirty="0" smtClean="0">
                <a:solidFill>
                  <a:schemeClr val="tx1"/>
                </a:solidFill>
                <a:effectLst/>
                <a:latin typeface="+mn-lt"/>
                <a:ea typeface="+mn-ea"/>
                <a:cs typeface="+mn-cs"/>
              </a:rPr>
              <a:t> and then the </a:t>
            </a:r>
            <a:r>
              <a:rPr lang="en-US" sz="1200" b="1" kern="1200" dirty="0" smtClean="0">
                <a:solidFill>
                  <a:schemeClr val="tx1"/>
                </a:solidFill>
                <a:effectLst/>
                <a:latin typeface="+mn-lt"/>
                <a:ea typeface="+mn-ea"/>
                <a:cs typeface="+mn-cs"/>
              </a:rPr>
              <a:t>Place</a:t>
            </a:r>
            <a:r>
              <a:rPr lang="en-US" sz="1200" kern="1200" dirty="0" smtClean="0">
                <a:solidFill>
                  <a:schemeClr val="tx1"/>
                </a:solidFill>
                <a:effectLst/>
                <a:latin typeface="+mn-lt"/>
                <a:ea typeface="+mn-ea"/>
                <a:cs typeface="+mn-cs"/>
              </a:rPr>
              <a:t> information from that subsequent window (not shown in this example)</a:t>
            </a:r>
            <a:r>
              <a:rPr lang="en-US" sz="1200" kern="1200" cap="none" baseline="0" dirty="0" smtClean="0">
                <a:solidFill>
                  <a:schemeClr val="tx1"/>
                </a:solidFill>
                <a:effectLst/>
                <a:latin typeface="+mn-lt"/>
                <a:ea typeface="+mn-ea"/>
                <a:cs typeface="+mn-cs"/>
              </a:rPr>
              <a:t>.</a:t>
            </a:r>
          </a:p>
          <a:p>
            <a:endParaRPr lang="en-US" cap="none" baseline="0" dirty="0"/>
          </a:p>
        </p:txBody>
      </p:sp>
      <p:sp>
        <p:nvSpPr>
          <p:cNvPr id="4" name="Slide Number Placeholder 3"/>
          <p:cNvSpPr>
            <a:spLocks noGrp="1"/>
          </p:cNvSpPr>
          <p:nvPr>
            <p:ph type="sldNum" sz="quarter" idx="10"/>
          </p:nvPr>
        </p:nvSpPr>
        <p:spPr/>
        <p:txBody>
          <a:bodyPr/>
          <a:lstStyle/>
          <a:p>
            <a:fld id="{603B9073-4934-4A18-B03D-7FA2DABDE591}" type="slidenum">
              <a:rPr lang="en-US" smtClean="0"/>
              <a:t>25</a:t>
            </a:fld>
            <a:endParaRPr lang="en-US"/>
          </a:p>
        </p:txBody>
      </p:sp>
    </p:spTree>
    <p:extLst>
      <p:ext uri="{BB962C8B-B14F-4D97-AF65-F5344CB8AC3E}">
        <p14:creationId xmlns:p14="http://schemas.microsoft.com/office/powerpoint/2010/main" val="3478276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kern="1200" cap="none" baseline="0" dirty="0" smtClean="0">
                <a:solidFill>
                  <a:schemeClr val="tx1"/>
                </a:solidFill>
                <a:effectLst/>
                <a:latin typeface="+mn-lt"/>
                <a:ea typeface="+mn-ea"/>
                <a:cs typeface="+mn-cs"/>
              </a:rPr>
              <a:t>After choosing the Next button, the “</a:t>
            </a:r>
            <a:r>
              <a:rPr lang="en-US" sz="1200" b="1" i="0" kern="1200" cap="none" baseline="0" dirty="0" smtClean="0">
                <a:solidFill>
                  <a:schemeClr val="tx1"/>
                </a:solidFill>
                <a:effectLst/>
                <a:latin typeface="+mn-lt"/>
                <a:ea typeface="+mn-ea"/>
                <a:cs typeface="+mn-cs"/>
              </a:rPr>
              <a:t>Select a .ZIP file to upload</a:t>
            </a:r>
            <a:r>
              <a:rPr lang="en-US" sz="1200" b="0" i="0" kern="1200" cap="none" baseline="0" dirty="0" smtClean="0">
                <a:solidFill>
                  <a:schemeClr val="tx1"/>
                </a:solidFill>
                <a:effectLst/>
                <a:latin typeface="+mn-lt"/>
                <a:ea typeface="+mn-ea"/>
                <a:cs typeface="+mn-cs"/>
              </a:rPr>
              <a:t>”</a:t>
            </a:r>
            <a:r>
              <a:rPr lang="en-US" sz="1200" i="0" kern="1200" cap="none" baseline="0" dirty="0" smtClean="0">
                <a:solidFill>
                  <a:schemeClr val="tx1"/>
                </a:solidFill>
                <a:effectLst/>
                <a:latin typeface="+mn-lt"/>
                <a:ea typeface="+mn-ea"/>
                <a:cs typeface="+mn-cs"/>
              </a:rPr>
              <a:t> screen opens</a:t>
            </a:r>
            <a:r>
              <a:rPr lang="en-US" sz="1200" i="1" kern="1200" cap="none" baseline="0" dirty="0" smtClean="0">
                <a:solidFill>
                  <a:schemeClr val="tx1"/>
                </a:solidFill>
                <a:effectLst/>
                <a:latin typeface="+mn-lt"/>
                <a:ea typeface="+mn-ea"/>
                <a:cs typeface="+mn-cs"/>
              </a:rPr>
              <a:t>.</a:t>
            </a:r>
            <a:r>
              <a:rPr lang="en-US" sz="1200" kern="1200" cap="none" baseline="0" dirty="0" smtClean="0">
                <a:solidFill>
                  <a:schemeClr val="tx1"/>
                </a:solidFill>
                <a:effectLst/>
                <a:latin typeface="+mn-lt"/>
                <a:ea typeface="+mn-ea"/>
                <a:cs typeface="+mn-cs"/>
              </a:rPr>
              <a:t> To upload a file, click the </a:t>
            </a:r>
            <a:r>
              <a:rPr lang="en-US" sz="1200" b="1" kern="1200" cap="none" baseline="0" dirty="0" smtClean="0">
                <a:solidFill>
                  <a:schemeClr val="tx1"/>
                </a:solidFill>
                <a:effectLst/>
                <a:latin typeface="+mn-lt"/>
                <a:ea typeface="+mn-ea"/>
                <a:cs typeface="+mn-cs"/>
              </a:rPr>
              <a:t>+ Add File</a:t>
            </a:r>
            <a:r>
              <a:rPr lang="en-US" sz="1200" kern="1200" cap="none" baseline="0" dirty="0" smtClean="0">
                <a:solidFill>
                  <a:schemeClr val="tx1"/>
                </a:solidFill>
                <a:effectLst/>
                <a:latin typeface="+mn-lt"/>
                <a:ea typeface="+mn-ea"/>
                <a:cs typeface="+mn-cs"/>
              </a:rPr>
              <a:t> button on the screen and then the </a:t>
            </a:r>
            <a:r>
              <a:rPr lang="en-US" sz="1200" b="1" kern="1200" cap="none" baseline="0" dirty="0" smtClean="0">
                <a:solidFill>
                  <a:schemeClr val="tx1"/>
                </a:solidFill>
                <a:effectLst/>
                <a:latin typeface="+mn-lt"/>
                <a:ea typeface="+mn-ea"/>
                <a:cs typeface="+mn-cs"/>
              </a:rPr>
              <a:t>Next</a:t>
            </a:r>
            <a:r>
              <a:rPr lang="en-US" sz="1200" kern="1200" cap="none" baseline="0" dirty="0" smtClean="0">
                <a:solidFill>
                  <a:schemeClr val="tx1"/>
                </a:solidFill>
                <a:effectLst/>
                <a:latin typeface="+mn-lt"/>
                <a:ea typeface="+mn-ea"/>
                <a:cs typeface="+mn-cs"/>
              </a:rPr>
              <a:t> button. </a:t>
            </a:r>
          </a:p>
        </p:txBody>
      </p:sp>
      <p:sp>
        <p:nvSpPr>
          <p:cNvPr id="4" name="Slide Number Placeholder 3"/>
          <p:cNvSpPr>
            <a:spLocks noGrp="1"/>
          </p:cNvSpPr>
          <p:nvPr>
            <p:ph type="sldNum" sz="quarter" idx="10"/>
          </p:nvPr>
        </p:nvSpPr>
        <p:spPr/>
        <p:txBody>
          <a:bodyPr/>
          <a:lstStyle/>
          <a:p>
            <a:fld id="{603B9073-4934-4A18-B03D-7FA2DABDE591}" type="slidenum">
              <a:rPr lang="en-US" smtClean="0"/>
              <a:t>26</a:t>
            </a:fld>
            <a:endParaRPr lang="en-US"/>
          </a:p>
        </p:txBody>
      </p:sp>
    </p:spTree>
    <p:extLst>
      <p:ext uri="{BB962C8B-B14F-4D97-AF65-F5344CB8AC3E}">
        <p14:creationId xmlns:p14="http://schemas.microsoft.com/office/powerpoint/2010/main" val="11288272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File Upload window opens and allows you to navigate on your computer to the .ZIP file’s location.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this example, choose the luca20_&lt;</a:t>
            </a:r>
            <a:r>
              <a:rPr lang="en-US" sz="1200" kern="1200" dirty="0" err="1" smtClean="0">
                <a:solidFill>
                  <a:schemeClr val="tx1"/>
                </a:solidFill>
                <a:effectLst/>
                <a:latin typeface="+mn-lt"/>
                <a:ea typeface="+mn-ea"/>
                <a:cs typeface="+mn-cs"/>
              </a:rPr>
              <a:t>EntityID</a:t>
            </a:r>
            <a:r>
              <a:rPr lang="en-US" sz="1200" kern="1200" dirty="0" smtClean="0">
                <a:solidFill>
                  <a:schemeClr val="tx1"/>
                </a:solidFill>
                <a:effectLst/>
                <a:latin typeface="+mn-lt"/>
                <a:ea typeface="+mn-ea"/>
                <a:cs typeface="+mn-cs"/>
              </a:rPr>
              <a:t>&gt;_changes_addresses_return.zip, the luca20_&lt;</a:t>
            </a:r>
            <a:r>
              <a:rPr lang="en-US" sz="1200" kern="1200" dirty="0" err="1" smtClean="0">
                <a:solidFill>
                  <a:schemeClr val="tx1"/>
                </a:solidFill>
                <a:effectLst/>
                <a:latin typeface="+mn-lt"/>
                <a:ea typeface="+mn-ea"/>
                <a:cs typeface="+mn-cs"/>
              </a:rPr>
              <a:t>EntityID</a:t>
            </a:r>
            <a:r>
              <a:rPr lang="en-US" sz="1200" kern="1200" dirty="0" smtClean="0">
                <a:solidFill>
                  <a:schemeClr val="tx1"/>
                </a:solidFill>
                <a:effectLst/>
                <a:latin typeface="+mn-lt"/>
                <a:ea typeface="+mn-ea"/>
                <a:cs typeface="+mn-cs"/>
              </a:rPr>
              <a:t>&gt;_inventory_return.zip, and the luca20_&lt;</a:t>
            </a:r>
            <a:r>
              <a:rPr lang="en-US" sz="1200" kern="1200" dirty="0" err="1" smtClean="0">
                <a:solidFill>
                  <a:schemeClr val="tx1"/>
                </a:solidFill>
                <a:effectLst/>
                <a:latin typeface="+mn-lt"/>
                <a:ea typeface="+mn-ea"/>
                <a:cs typeface="+mn-cs"/>
              </a:rPr>
              <a:t>EntityID</a:t>
            </a:r>
            <a:r>
              <a:rPr lang="en-US" sz="1200" kern="1200" dirty="0" smtClean="0">
                <a:solidFill>
                  <a:schemeClr val="tx1"/>
                </a:solidFill>
                <a:effectLst/>
                <a:latin typeface="+mn-lt"/>
                <a:ea typeface="+mn-ea"/>
                <a:cs typeface="+mn-cs"/>
              </a:rPr>
              <a:t>&gt;_</a:t>
            </a:r>
            <a:r>
              <a:rPr lang="en-US" sz="1200" kern="1200" dirty="0" err="1" smtClean="0">
                <a:solidFill>
                  <a:schemeClr val="tx1"/>
                </a:solidFill>
                <a:effectLst/>
                <a:latin typeface="+mn-lt"/>
                <a:ea typeface="+mn-ea"/>
                <a:cs typeface="+mn-cs"/>
              </a:rPr>
              <a:t>ln_changes_return</a:t>
            </a:r>
            <a:r>
              <a:rPr lang="en-US" sz="1200" kern="1200" dirty="0" smtClean="0">
                <a:solidFill>
                  <a:schemeClr val="tx1"/>
                </a:solidFill>
                <a:effectLst/>
                <a:latin typeface="+mn-lt"/>
                <a:ea typeface="+mn-ea"/>
                <a:cs typeface="+mn-cs"/>
              </a:rPr>
              <a:t> zip to upload.  Depending on your map materials, and whether or not you choose to submit the D-2011 through SWIM, the selection of .zip files to upload will vary for participants</a:t>
            </a:r>
            <a:r>
              <a:rPr lang="en-US" sz="1200" kern="1200" cap="none" baseline="0" dirty="0" smtClean="0">
                <a:solidFill>
                  <a:schemeClr val="tx1"/>
                </a:solidFill>
                <a:effectLst/>
                <a:latin typeface="+mn-lt"/>
                <a:ea typeface="+mn-ea"/>
                <a:cs typeface="+mn-cs"/>
              </a:rPr>
              <a:t>. </a:t>
            </a:r>
            <a:endParaRPr lang="en-US" sz="1200" kern="1200" cap="none"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27</a:t>
            </a:fld>
            <a:endParaRPr lang="en-US"/>
          </a:p>
        </p:txBody>
      </p:sp>
    </p:spTree>
    <p:extLst>
      <p:ext uri="{BB962C8B-B14F-4D97-AF65-F5344CB8AC3E}">
        <p14:creationId xmlns:p14="http://schemas.microsoft.com/office/powerpoint/2010/main" val="25487112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If participants do not select all of the files intended for upload, please choose </a:t>
            </a:r>
            <a:r>
              <a:rPr lang="en-US" sz="1200" b="1" kern="1200" dirty="0" smtClean="0">
                <a:solidFill>
                  <a:schemeClr val="tx1"/>
                </a:solidFill>
                <a:effectLst/>
                <a:latin typeface="+mn-lt"/>
                <a:ea typeface="+mn-ea"/>
                <a:cs typeface="+mn-cs"/>
              </a:rPr>
              <a:t>+Add File </a:t>
            </a:r>
            <a:r>
              <a:rPr lang="en-US" sz="1200" kern="1200" dirty="0" smtClean="0">
                <a:solidFill>
                  <a:schemeClr val="tx1"/>
                </a:solidFill>
                <a:effectLst/>
                <a:latin typeface="+mn-lt"/>
                <a:ea typeface="+mn-ea"/>
                <a:cs typeface="+mn-cs"/>
              </a:rPr>
              <a:t>until all files you intent to SWIM into the Census Bureau appear ready for upload. It is very important to select and upload all of the files as part of one SWIM action. Once all files are added and ready for upload, the </a:t>
            </a:r>
            <a:r>
              <a:rPr lang="en-US" sz="1200" b="1" kern="1200" dirty="0" smtClean="0">
                <a:solidFill>
                  <a:schemeClr val="tx1"/>
                </a:solidFill>
                <a:effectLst/>
                <a:latin typeface="+mn-lt"/>
                <a:ea typeface="+mn-ea"/>
                <a:cs typeface="+mn-cs"/>
              </a:rPr>
              <a:t>Status</a:t>
            </a:r>
            <a:r>
              <a:rPr lang="en-US" sz="1200" kern="1200" dirty="0" smtClean="0">
                <a:solidFill>
                  <a:schemeClr val="tx1"/>
                </a:solidFill>
                <a:effectLst/>
                <a:latin typeface="+mn-lt"/>
                <a:ea typeface="+mn-ea"/>
                <a:cs typeface="+mn-cs"/>
              </a:rPr>
              <a:t> section reflects </a:t>
            </a:r>
            <a:r>
              <a:rPr lang="en-US" sz="1200" b="1" kern="1200" dirty="0" smtClean="0">
                <a:solidFill>
                  <a:schemeClr val="tx1"/>
                </a:solidFill>
                <a:effectLst/>
                <a:latin typeface="+mn-lt"/>
                <a:ea typeface="+mn-ea"/>
                <a:cs typeface="+mn-cs"/>
              </a:rPr>
              <a:t>Success</a:t>
            </a:r>
            <a:r>
              <a:rPr lang="en-US" sz="1200" kern="1200" dirty="0" smtClean="0">
                <a:solidFill>
                  <a:schemeClr val="tx1"/>
                </a:solidFill>
                <a:effectLst/>
                <a:latin typeface="+mn-lt"/>
                <a:ea typeface="+mn-ea"/>
                <a:cs typeface="+mn-cs"/>
              </a:rPr>
              <a:t>. Participants may choose to include a description in the </a:t>
            </a:r>
            <a:r>
              <a:rPr lang="en-US" sz="1200" b="1" kern="1200" dirty="0" smtClean="0">
                <a:solidFill>
                  <a:schemeClr val="tx1"/>
                </a:solidFill>
                <a:effectLst/>
                <a:latin typeface="+mn-lt"/>
                <a:ea typeface="+mn-ea"/>
                <a:cs typeface="+mn-cs"/>
              </a:rPr>
              <a:t>Comments</a:t>
            </a:r>
            <a:r>
              <a:rPr lang="en-US" sz="1200" kern="1200" dirty="0" smtClean="0">
                <a:solidFill>
                  <a:schemeClr val="tx1"/>
                </a:solidFill>
                <a:effectLst/>
                <a:latin typeface="+mn-lt"/>
                <a:ea typeface="+mn-ea"/>
                <a:cs typeface="+mn-cs"/>
              </a:rPr>
              <a:t> field, otherwise, choose the </a:t>
            </a:r>
            <a:r>
              <a:rPr lang="en-US" sz="1200" b="1" kern="1200" dirty="0" smtClean="0">
                <a:solidFill>
                  <a:schemeClr val="tx1"/>
                </a:solidFill>
                <a:effectLst/>
                <a:latin typeface="+mn-lt"/>
                <a:ea typeface="+mn-ea"/>
                <a:cs typeface="+mn-cs"/>
              </a:rPr>
              <a:t>Next</a:t>
            </a:r>
            <a:r>
              <a:rPr lang="en-US" sz="1200" kern="1200" dirty="0" smtClean="0">
                <a:solidFill>
                  <a:schemeClr val="tx1"/>
                </a:solidFill>
                <a:effectLst/>
                <a:latin typeface="+mn-lt"/>
                <a:ea typeface="+mn-ea"/>
                <a:cs typeface="+mn-cs"/>
              </a:rPr>
              <a:t> button to upload the files</a:t>
            </a:r>
            <a:r>
              <a:rPr lang="en-US" cap="none" baseline="0" dirty="0" smtClean="0"/>
              <a:t>.</a:t>
            </a:r>
            <a:endParaRPr lang="en-US" cap="none" baseline="0" dirty="0"/>
          </a:p>
        </p:txBody>
      </p:sp>
      <p:sp>
        <p:nvSpPr>
          <p:cNvPr id="4" name="Slide Number Placeholder 3"/>
          <p:cNvSpPr>
            <a:spLocks noGrp="1"/>
          </p:cNvSpPr>
          <p:nvPr>
            <p:ph type="sldNum" sz="quarter" idx="10"/>
          </p:nvPr>
        </p:nvSpPr>
        <p:spPr/>
        <p:txBody>
          <a:bodyPr/>
          <a:lstStyle/>
          <a:p>
            <a:fld id="{603B9073-4934-4A18-B03D-7FA2DABDE591}" type="slidenum">
              <a:rPr lang="en-US" smtClean="0"/>
              <a:t>28</a:t>
            </a:fld>
            <a:endParaRPr lang="en-US"/>
          </a:p>
        </p:txBody>
      </p:sp>
    </p:spTree>
    <p:extLst>
      <p:ext uri="{BB962C8B-B14F-4D97-AF65-F5344CB8AC3E}">
        <p14:creationId xmlns:p14="http://schemas.microsoft.com/office/powerpoint/2010/main" val="8044082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cap="none" baseline="0" dirty="0" smtClean="0"/>
              <a:t>Upon successful upload completion, SWIM returns a </a:t>
            </a:r>
            <a:r>
              <a:rPr lang="en-US" b="1" cap="none" baseline="0" dirty="0" smtClean="0"/>
              <a:t>Thank</a:t>
            </a:r>
            <a:r>
              <a:rPr lang="en-US" cap="none" baseline="0" dirty="0" smtClean="0"/>
              <a:t> </a:t>
            </a:r>
            <a:r>
              <a:rPr lang="en-US" b="1" cap="none" baseline="0" dirty="0" smtClean="0"/>
              <a:t>You</a:t>
            </a:r>
            <a:r>
              <a:rPr lang="en-US" cap="none" baseline="0" dirty="0" smtClean="0"/>
              <a:t> message.  Participants can choose the </a:t>
            </a:r>
            <a:r>
              <a:rPr lang="en-US" b="1" cap="none" baseline="0" dirty="0" smtClean="0"/>
              <a:t>Log Out </a:t>
            </a:r>
            <a:r>
              <a:rPr lang="en-US" cap="none" baseline="0" dirty="0" smtClean="0"/>
              <a:t>link to log out of the SWIM session.  This completes the SWIM portion of the presentation.  Are there any questions before we move into the final section of the presentation?</a:t>
            </a:r>
            <a:endParaRPr lang="en-US" cap="none" baseline="0" dirty="0"/>
          </a:p>
        </p:txBody>
      </p:sp>
      <p:sp>
        <p:nvSpPr>
          <p:cNvPr id="4" name="Slide Number Placeholder 3"/>
          <p:cNvSpPr>
            <a:spLocks noGrp="1"/>
          </p:cNvSpPr>
          <p:nvPr>
            <p:ph type="sldNum" sz="quarter" idx="10"/>
          </p:nvPr>
        </p:nvSpPr>
        <p:spPr/>
        <p:txBody>
          <a:bodyPr/>
          <a:lstStyle/>
          <a:p>
            <a:fld id="{603B9073-4934-4A18-B03D-7FA2DABDE591}" type="slidenum">
              <a:rPr lang="en-US" smtClean="0"/>
              <a:t>29</a:t>
            </a:fld>
            <a:endParaRPr lang="en-US"/>
          </a:p>
        </p:txBody>
      </p:sp>
    </p:spTree>
    <p:extLst>
      <p:ext uri="{BB962C8B-B14F-4D97-AF65-F5344CB8AC3E}">
        <p14:creationId xmlns:p14="http://schemas.microsoft.com/office/powerpoint/2010/main" val="1183235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next few slides discuss preparing address materials, map materials, and the accompanying paperwork necessary for a successful submission.</a:t>
            </a:r>
          </a:p>
        </p:txBody>
      </p:sp>
      <p:sp>
        <p:nvSpPr>
          <p:cNvPr id="4" name="Slide Number Placeholder 3"/>
          <p:cNvSpPr>
            <a:spLocks noGrp="1"/>
          </p:cNvSpPr>
          <p:nvPr>
            <p:ph type="sldNum" sz="quarter" idx="10"/>
          </p:nvPr>
        </p:nvSpPr>
        <p:spPr/>
        <p:txBody>
          <a:bodyPr/>
          <a:lstStyle/>
          <a:p>
            <a:fld id="{603B9073-4934-4A18-B03D-7FA2DABDE591}" type="slidenum">
              <a:rPr lang="en-US" smtClean="0"/>
              <a:t>3</a:t>
            </a:fld>
            <a:endParaRPr lang="en-US"/>
          </a:p>
        </p:txBody>
      </p:sp>
    </p:spTree>
    <p:extLst>
      <p:ext uri="{BB962C8B-B14F-4D97-AF65-F5344CB8AC3E}">
        <p14:creationId xmlns:p14="http://schemas.microsoft.com/office/powerpoint/2010/main" val="6764190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Now that we have discussed preparing and submitting your LUCA materials, we should discuss the next steps in the 2020 LUCA process.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Once the Census Bureau receives your submission, they will process it for validation. After validation concludes in the summer of 2019, the Census Bureau prepares the LUCA feedback materials for shipment soon after.</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Census Bureau begins outreach to close out the LUCA operation and confirm the destruction (preferred method) or return of all Title 13 materials for participants that did not provide a 2020 LUCA submission or for those that indicate they do not wish to receive feedback. The Census Bureau must receive a signed </a:t>
            </a:r>
            <a:r>
              <a:rPr lang="en-US" sz="1200" i="1" kern="1200" dirty="0" smtClean="0">
                <a:solidFill>
                  <a:schemeClr val="tx1"/>
                </a:solidFill>
                <a:effectLst/>
                <a:latin typeface="+mn-lt"/>
                <a:ea typeface="+mn-ea"/>
                <a:cs typeface="+mn-cs"/>
              </a:rPr>
              <a:t>Destruction or Return of Title 13 Materials Form (D-2012)</a:t>
            </a:r>
            <a:r>
              <a:rPr lang="en-US" sz="1200" kern="1200" dirty="0" smtClean="0">
                <a:solidFill>
                  <a:schemeClr val="tx1"/>
                </a:solidFill>
                <a:effectLst/>
                <a:latin typeface="+mn-lt"/>
                <a:ea typeface="+mn-ea"/>
                <a:cs typeface="+mn-cs"/>
              </a:rPr>
              <a:t> which confirms destruction or return of the Title 13 materials, as required by law. This form was included with the original LUCA materials but is also included in the Respondent Guide. The </a:t>
            </a:r>
            <a:r>
              <a:rPr lang="en-US" sz="1200" i="1" kern="1200" dirty="0" smtClean="0">
                <a:solidFill>
                  <a:schemeClr val="tx1"/>
                </a:solidFill>
                <a:effectLst/>
                <a:latin typeface="+mn-lt"/>
                <a:ea typeface="+mn-ea"/>
                <a:cs typeface="+mn-cs"/>
              </a:rPr>
              <a:t>Confidentiality and Security Guidelines</a:t>
            </a:r>
            <a:r>
              <a:rPr lang="en-US" sz="1200" kern="1200" dirty="0" smtClean="0">
                <a:solidFill>
                  <a:schemeClr val="tx1"/>
                </a:solidFill>
                <a:effectLst/>
                <a:latin typeface="+mn-lt"/>
                <a:ea typeface="+mn-ea"/>
                <a:cs typeface="+mn-cs"/>
              </a:rPr>
              <a:t> outlines the process for both the destruction and the return of Title 13 materials</a:t>
            </a:r>
            <a:r>
              <a:rPr lang="en-US" dirty="0" smtClean="0"/>
              <a:t>.</a:t>
            </a:r>
          </a:p>
        </p:txBody>
      </p:sp>
      <p:sp>
        <p:nvSpPr>
          <p:cNvPr id="4" name="Slide Number Placeholder 3"/>
          <p:cNvSpPr>
            <a:spLocks noGrp="1"/>
          </p:cNvSpPr>
          <p:nvPr>
            <p:ph type="sldNum" sz="quarter" idx="10"/>
          </p:nvPr>
        </p:nvSpPr>
        <p:spPr/>
        <p:txBody>
          <a:bodyPr/>
          <a:lstStyle/>
          <a:p>
            <a:fld id="{603B9073-4934-4A18-B03D-7FA2DABDE591}" type="slidenum">
              <a:rPr lang="en-US" smtClean="0"/>
              <a:t>30</a:t>
            </a:fld>
            <a:endParaRPr lang="en-US"/>
          </a:p>
        </p:txBody>
      </p:sp>
    </p:spTree>
    <p:extLst>
      <p:ext uri="{BB962C8B-B14F-4D97-AF65-F5344CB8AC3E}">
        <p14:creationId xmlns:p14="http://schemas.microsoft.com/office/powerpoint/2010/main" val="38267251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Filing an appeal is optional and is not a requirement of the LUCA operation.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participants agree with the Census Bureau’s feedback materials, then their LUCA participation ends. Participation concludes by providing the completed </a:t>
            </a:r>
            <a:r>
              <a:rPr lang="en-US" sz="1200" i="1" kern="1200" dirty="0" smtClean="0">
                <a:solidFill>
                  <a:schemeClr val="tx1"/>
                </a:solidFill>
                <a:effectLst/>
                <a:latin typeface="+mn-lt"/>
                <a:ea typeface="+mn-ea"/>
                <a:cs typeface="+mn-cs"/>
              </a:rPr>
              <a:t>Destruction or Return of Title 13 Materials Form (D-2012)</a:t>
            </a:r>
            <a:r>
              <a:rPr lang="en-US" sz="1200" kern="1200" dirty="0" smtClean="0">
                <a:solidFill>
                  <a:schemeClr val="tx1"/>
                </a:solidFill>
                <a:effectLst/>
                <a:latin typeface="+mn-lt"/>
                <a:ea typeface="+mn-ea"/>
                <a:cs typeface="+mn-cs"/>
              </a:rPr>
              <a:t>, discussed on the previous slide as soon as possible to eliminate your entity from Census Bureau follow-up. If the choice is to return the LUCA materials, rather than destroy them, participants must follow the shipping instructions outlined in the </a:t>
            </a:r>
            <a:r>
              <a:rPr lang="en-US" sz="1200" i="1" kern="1200" dirty="0" smtClean="0">
                <a:solidFill>
                  <a:schemeClr val="tx1"/>
                </a:solidFill>
                <a:effectLst/>
                <a:latin typeface="+mn-lt"/>
                <a:ea typeface="+mn-ea"/>
                <a:cs typeface="+mn-cs"/>
              </a:rPr>
              <a:t>Confidentiality and Security Guidelines</a:t>
            </a:r>
            <a:r>
              <a:rPr lang="en-US" sz="1200" kern="1200" dirty="0" smtClean="0">
                <a:solidFill>
                  <a:schemeClr val="tx1"/>
                </a:solidFill>
                <a:effectLst/>
                <a:latin typeface="+mn-lt"/>
                <a:ea typeface="+mn-ea"/>
                <a:cs typeface="+mn-cs"/>
              </a:rPr>
              <a:t> to ensure protection of the</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Title 13 materials</a:t>
            </a:r>
            <a:r>
              <a:rPr lang="en-US" baseline="0" dirty="0" smtClean="0"/>
              <a:t>.</a:t>
            </a:r>
          </a:p>
          <a:p>
            <a:r>
              <a:rPr lang="en-US" dirty="0" smtClean="0"/>
              <a:t> </a:t>
            </a:r>
          </a:p>
          <a:p>
            <a:r>
              <a:rPr lang="en-US" sz="1200" kern="1200" dirty="0" smtClean="0">
                <a:solidFill>
                  <a:schemeClr val="tx1"/>
                </a:solidFill>
                <a:effectLst/>
                <a:latin typeface="+mn-lt"/>
                <a:ea typeface="+mn-ea"/>
                <a:cs typeface="+mn-cs"/>
              </a:rPr>
              <a:t>Notify the LUCA Appeals Office, managed by the Office of Management and Budget (OMB), of disagreement with feedback materials. </a:t>
            </a:r>
            <a:r>
              <a:rPr lang="en-US" dirty="0" smtClean="0"/>
              <a:t>They will work with participants and the Census Bureau to resolve all disagreements. After a determination to accept or reject disputed addresses by the Appeals Office, the Census Bureau includes address accepted by the Appeals Office into the 2020 Census enumeration universe. </a:t>
            </a:r>
            <a:r>
              <a:rPr lang="en-US" sz="1200" kern="1200" dirty="0" smtClean="0">
                <a:solidFill>
                  <a:schemeClr val="tx1"/>
                </a:solidFill>
                <a:effectLst/>
                <a:latin typeface="+mn-lt"/>
                <a:ea typeface="+mn-ea"/>
                <a:cs typeface="+mn-cs"/>
              </a:rPr>
              <a:t>Once the appeals process concludes, the Census Bureau will notify the participants to destroy or return Title 13 materials to the Census Bureau and submit a signed </a:t>
            </a:r>
            <a:r>
              <a:rPr lang="en-US" sz="1200" i="1" kern="1200" dirty="0" smtClean="0">
                <a:solidFill>
                  <a:schemeClr val="tx1"/>
                </a:solidFill>
                <a:effectLst/>
                <a:latin typeface="+mn-lt"/>
                <a:ea typeface="+mn-ea"/>
                <a:cs typeface="+mn-cs"/>
              </a:rPr>
              <a:t>Destruction or Return of Title 13 Materials Form (D-2012)</a:t>
            </a:r>
            <a:r>
              <a:rPr lang="en-US" sz="1200" kern="1200" dirty="0" smtClean="0">
                <a:solidFill>
                  <a:schemeClr val="tx1"/>
                </a:solidFill>
                <a:effectLst/>
                <a:latin typeface="+mn-lt"/>
                <a:ea typeface="+mn-ea"/>
                <a:cs typeface="+mn-cs"/>
              </a:rPr>
              <a:t> as required by law.</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31</a:t>
            </a:fld>
            <a:endParaRPr lang="en-US"/>
          </a:p>
        </p:txBody>
      </p:sp>
    </p:spTree>
    <p:extLst>
      <p:ext uri="{BB962C8B-B14F-4D97-AF65-F5344CB8AC3E}">
        <p14:creationId xmlns:p14="http://schemas.microsoft.com/office/powerpoint/2010/main" val="14715296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mentioned on the previous</a:t>
            </a:r>
            <a:r>
              <a:rPr lang="en-US" baseline="0" dirty="0" smtClean="0"/>
              <a:t> slide, the D-2012 is part of the closeout process for 2020 LUCA. This form completes necessary paperwork for 2020 LUCA closure and confirms either the destruction or return of all original, and copies, of the LUCA Title 13 materials.  The LUCA liaison, all reviewers, and anyone listed on the </a:t>
            </a:r>
            <a:r>
              <a:rPr lang="en-US" i="1" baseline="0" dirty="0" smtClean="0"/>
              <a:t>Confidentiality Agreement Form (D-2005) </a:t>
            </a:r>
            <a:r>
              <a:rPr lang="en-US" i="0" baseline="0" dirty="0" smtClean="0"/>
              <a:t>are required to sign and date this form.  The LUCA liaison may sign-out any reviewers that are no longer employed with your jurisdiction.  Contact the Census Bureau with any questions regarding the use of this form.</a:t>
            </a:r>
            <a:endParaRPr lang="en-US" i="0" dirty="0"/>
          </a:p>
        </p:txBody>
      </p:sp>
      <p:sp>
        <p:nvSpPr>
          <p:cNvPr id="4" name="Slide Number Placeholder 3"/>
          <p:cNvSpPr>
            <a:spLocks noGrp="1"/>
          </p:cNvSpPr>
          <p:nvPr>
            <p:ph type="sldNum" sz="quarter" idx="10"/>
          </p:nvPr>
        </p:nvSpPr>
        <p:spPr/>
        <p:txBody>
          <a:bodyPr/>
          <a:lstStyle/>
          <a:p>
            <a:fld id="{603B9073-4934-4A18-B03D-7FA2DABDE591}" type="slidenum">
              <a:rPr lang="en-US" smtClean="0"/>
              <a:t>32</a:t>
            </a:fld>
            <a:endParaRPr lang="en-US"/>
          </a:p>
        </p:txBody>
      </p:sp>
    </p:spTree>
    <p:extLst>
      <p:ext uri="{BB962C8B-B14F-4D97-AF65-F5344CB8AC3E}">
        <p14:creationId xmlns:p14="http://schemas.microsoft.com/office/powerpoint/2010/main" val="31483889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 we wrap up the presentation for the submission of LUCA materials, the Census Bureau wants to ensure all participants are aware of the ways to get support and assistance for the 2020 LUCA operation.  Please visit the 2020 LUCA Web site first for information and instructions. </a:t>
            </a:r>
            <a:r>
              <a:rPr lang="en-US" baseline="0" dirty="0" smtClean="0"/>
              <a:t>A Frequently Asked Questions document serves as a thorough resource because it contains many of the most common questions and answers.  If participants cannot find the answers or information they need, they may call the Geographic Programs Support Desk, toll free, at 1-844-344-0169 or e-mail them at GEO.2020.LUCA@census.gov. </a:t>
            </a:r>
            <a:r>
              <a:rPr lang="en-US" dirty="0" smtClean="0"/>
              <a:t>Also</a:t>
            </a:r>
            <a:r>
              <a:rPr lang="en-US" baseline="0" dirty="0" smtClean="0"/>
              <a:t> included on this slide is information for our regional office.</a:t>
            </a:r>
            <a:endParaRPr lang="en-US" dirty="0" smtClean="0"/>
          </a:p>
        </p:txBody>
      </p:sp>
    </p:spTree>
    <p:extLst>
      <p:ext uri="{BB962C8B-B14F-4D97-AF65-F5344CB8AC3E}">
        <p14:creationId xmlns:p14="http://schemas.microsoft.com/office/powerpoint/2010/main" val="14817630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xfrm>
            <a:off x="331788" y="76200"/>
            <a:ext cx="6413500" cy="3608388"/>
          </a:xfrm>
          <a:ln/>
        </p:spPr>
      </p:sp>
      <p:sp>
        <p:nvSpPr>
          <p:cNvPr id="51203" name="Notes Placeholder 2"/>
          <p:cNvSpPr>
            <a:spLocks noGrp="1"/>
          </p:cNvSpPr>
          <p:nvPr>
            <p:ph type="body" idx="1"/>
          </p:nvPr>
        </p:nvSpPr>
        <p:spPr>
          <a:xfrm>
            <a:off x="307699" y="3683834"/>
            <a:ext cx="6461677" cy="5295510"/>
          </a:xfrm>
          <a:noFill/>
          <a:ln/>
        </p:spPr>
        <p:txBody>
          <a:bodyPr/>
          <a:lstStyle/>
          <a:p>
            <a:r>
              <a:rPr lang="en-US" dirty="0" smtClean="0">
                <a:latin typeface="Calibri" panose="020F0502020204030204" pitchFamily="34" charset="0"/>
              </a:rPr>
              <a:t>For those of you wanting to learn more or using social media, please feel free to ‘connect with us’ through these URLs and social media sites. </a:t>
            </a:r>
            <a:r>
              <a:rPr lang="en-US" sz="1200" kern="1200" dirty="0" smtClean="0">
                <a:solidFill>
                  <a:schemeClr val="tx1"/>
                </a:solidFill>
                <a:effectLst/>
                <a:latin typeface="+mn-lt"/>
                <a:ea typeface="+mn-ea"/>
                <a:cs typeface="+mn-cs"/>
              </a:rPr>
              <a:t>Thank you for attending today’s 2020 LUCA Training workshop with focus on submitting the digital address list with either paper or digital map materials.</a:t>
            </a:r>
          </a:p>
          <a:p>
            <a:endParaRPr lang="en-US" baseline="0" dirty="0" smtClean="0">
              <a:latin typeface="Calibri" panose="020F0502020204030204" pitchFamily="34" charset="0"/>
            </a:endParaRPr>
          </a:p>
          <a:p>
            <a:r>
              <a:rPr lang="en-US" baseline="0" dirty="0" smtClean="0">
                <a:latin typeface="Calibri" panose="020F0502020204030204" pitchFamily="34" charset="0"/>
              </a:rPr>
              <a:t>The is the final presentation to review for the 2020 LUCA operation.</a:t>
            </a:r>
            <a:endParaRPr lang="en-US" dirty="0" smtClean="0">
              <a:latin typeface="Calibri" panose="020F0502020204030204" pitchFamily="34" charset="0"/>
            </a:endParaRPr>
          </a:p>
        </p:txBody>
      </p:sp>
      <p:sp>
        <p:nvSpPr>
          <p:cNvPr id="51204" name="Slide Number Placeholder 3"/>
          <p:cNvSpPr>
            <a:spLocks noGrp="1"/>
          </p:cNvSpPr>
          <p:nvPr>
            <p:ph type="sldNum" sz="quarter" idx="5"/>
          </p:nvPr>
        </p:nvSpPr>
        <p:spPr>
          <a:noFill/>
        </p:spPr>
        <p:txBody>
          <a:bodyPr/>
          <a:lstStyle/>
          <a:p>
            <a:fld id="{0B25B270-CC2D-46CD-99C6-96504479E69D}" type="slidenum">
              <a:rPr lang="en-US"/>
              <a:pPr/>
              <a:t>34</a:t>
            </a:fld>
            <a:endParaRPr lang="en-US"/>
          </a:p>
        </p:txBody>
      </p:sp>
    </p:spTree>
    <p:extLst>
      <p:ext uri="{BB962C8B-B14F-4D97-AF65-F5344CB8AC3E}">
        <p14:creationId xmlns:p14="http://schemas.microsoft.com/office/powerpoint/2010/main" val="2357348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For digital address list participants, the next three slides discuss sorting, saving, and keeping the materials secure as well as assembling and organizing those materials in preparation for submission.</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4</a:t>
            </a:fld>
            <a:endParaRPr lang="en-US"/>
          </a:p>
        </p:txBody>
      </p:sp>
    </p:spTree>
    <p:extLst>
      <p:ext uri="{BB962C8B-B14F-4D97-AF65-F5344CB8AC3E}">
        <p14:creationId xmlns:p14="http://schemas.microsoft.com/office/powerpoint/2010/main" val="724742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Ensure</a:t>
            </a:r>
            <a:r>
              <a:rPr lang="en-US" baseline="0" dirty="0" smtClean="0"/>
              <a:t> you have completed your review and all of the updates you wish to submit.  Re-sort the Address List by the ACTION field.  This promotes all of the address records with a value in the ACTION field to the top.  These are your updated address records.  The Census Bureau only wants the updated records returned for processing.  Select and save the address records with an entry in the ACTION field.  Name the file “luca20_&lt;</a:t>
            </a:r>
            <a:r>
              <a:rPr lang="en-US" baseline="0" dirty="0" err="1" smtClean="0"/>
              <a:t>EntityID</a:t>
            </a:r>
            <a:r>
              <a:rPr lang="en-US" baseline="0" dirty="0" smtClean="0"/>
              <a:t>&gt;_</a:t>
            </a:r>
            <a:r>
              <a:rPr lang="en-US" baseline="0" dirty="0" err="1" smtClean="0"/>
              <a:t>changes_addresses.xxx</a:t>
            </a:r>
            <a:r>
              <a:rPr lang="en-US" baseline="0" dirty="0" smtClean="0"/>
              <a:t>”, where </a:t>
            </a:r>
            <a:r>
              <a:rPr lang="en-US" baseline="0" dirty="0" err="1" smtClean="0"/>
              <a:t>EntityID</a:t>
            </a:r>
            <a:r>
              <a:rPr lang="en-US" baseline="0" dirty="0" smtClean="0"/>
              <a:t> is the entity identification code from the LUCA materials and the xxx represents the file extension.  It could be .csv, .txt, .</a:t>
            </a:r>
            <a:r>
              <a:rPr lang="en-US" baseline="0" dirty="0" err="1" smtClean="0"/>
              <a:t>xls</a:t>
            </a:r>
            <a:r>
              <a:rPr lang="en-US" baseline="0" dirty="0" smtClean="0"/>
              <a:t>, or .</a:t>
            </a:r>
            <a:r>
              <a:rPr lang="en-US" baseline="0" dirty="0" err="1" smtClean="0"/>
              <a:t>xlsx</a:t>
            </a:r>
            <a:r>
              <a:rPr lang="en-US" baseline="0" dirty="0" smtClean="0"/>
              <a:t>. </a:t>
            </a:r>
            <a:r>
              <a:rPr lang="en-US" sz="1200" kern="1200" dirty="0" smtClean="0">
                <a:solidFill>
                  <a:schemeClr val="tx1"/>
                </a:solidFill>
                <a:effectLst/>
                <a:latin typeface="+mn-lt"/>
                <a:ea typeface="+mn-ea"/>
                <a:cs typeface="+mn-cs"/>
              </a:rPr>
              <a:t>Save this newly created file to a location for easy retrieval for submitting.</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5</a:t>
            </a:fld>
            <a:endParaRPr lang="en-US"/>
          </a:p>
        </p:txBody>
      </p:sp>
    </p:spTree>
    <p:extLst>
      <p:ext uri="{BB962C8B-B14F-4D97-AF65-F5344CB8AC3E}">
        <p14:creationId xmlns:p14="http://schemas.microsoft.com/office/powerpoint/2010/main" val="2984289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Make a copy of the new file for your records and for use during the feedback phase, scheduled for summer</a:t>
            </a:r>
            <a:r>
              <a:rPr lang="en-US" sz="1200" kern="1200" baseline="0" dirty="0" smtClean="0">
                <a:solidFill>
                  <a:schemeClr val="tx1"/>
                </a:solidFill>
                <a:effectLst/>
                <a:latin typeface="+mn-lt"/>
                <a:ea typeface="+mn-ea"/>
                <a:cs typeface="+mn-cs"/>
              </a:rPr>
              <a:t> of</a:t>
            </a:r>
            <a:r>
              <a:rPr lang="en-US" sz="1200" kern="1200" dirty="0" smtClean="0">
                <a:solidFill>
                  <a:schemeClr val="tx1"/>
                </a:solidFill>
                <a:effectLst/>
                <a:latin typeface="+mn-lt"/>
                <a:ea typeface="+mn-ea"/>
                <a:cs typeface="+mn-cs"/>
              </a:rPr>
              <a:t> 2019.  Title 13 protects this copy, and the original </a:t>
            </a:r>
            <a:r>
              <a:rPr lang="en-US" sz="1200" kern="1200" dirty="0" smtClean="0">
                <a:solidFill>
                  <a:schemeClr val="tx1"/>
                </a:solidFill>
                <a:effectLst/>
                <a:latin typeface="+mn-lt"/>
                <a:ea typeface="+mn-ea"/>
                <a:cs typeface="+mn-cs"/>
              </a:rPr>
              <a:t>Address List </a:t>
            </a:r>
            <a:r>
              <a:rPr lang="en-US" sz="1200" kern="1200" dirty="0" smtClean="0">
                <a:solidFill>
                  <a:schemeClr val="tx1"/>
                </a:solidFill>
                <a:effectLst/>
                <a:latin typeface="+mn-lt"/>
                <a:ea typeface="+mn-ea"/>
                <a:cs typeface="+mn-cs"/>
              </a:rPr>
              <a:t>provided by the Census Bureau.  Participants are required to keep these materials secure throughout the duration of the 2020 LUCA operation by following the instructions in the </a:t>
            </a:r>
            <a:r>
              <a:rPr lang="en-US" sz="1200" i="1" kern="1200" dirty="0" smtClean="0">
                <a:solidFill>
                  <a:schemeClr val="tx1"/>
                </a:solidFill>
                <a:effectLst/>
                <a:latin typeface="+mn-lt"/>
                <a:ea typeface="+mn-ea"/>
                <a:cs typeface="+mn-cs"/>
              </a:rPr>
              <a:t>Confidentiality and Security Guidelines</a:t>
            </a:r>
            <a:r>
              <a:rPr lang="en-US" sz="1200" kern="1200" dirty="0" smtClean="0">
                <a:solidFill>
                  <a:schemeClr val="tx1"/>
                </a:solidFill>
                <a:effectLst/>
                <a:latin typeface="+mn-lt"/>
                <a:ea typeface="+mn-ea"/>
                <a:cs typeface="+mn-cs"/>
              </a:rPr>
              <a:t>.  The LUCA invitation letter included a copy of these guidelines.  In addition, these guidelines are in the Respondent Guide that accompanied the materials.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6</a:t>
            </a:fld>
            <a:endParaRPr lang="en-US"/>
          </a:p>
        </p:txBody>
      </p:sp>
    </p:spTree>
    <p:extLst>
      <p:ext uri="{BB962C8B-B14F-4D97-AF65-F5344CB8AC3E}">
        <p14:creationId xmlns:p14="http://schemas.microsoft.com/office/powerpoint/2010/main" val="4159592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Navigate to the directory where the address list changes file, “luca20_&lt;</a:t>
            </a:r>
            <a:r>
              <a:rPr lang="en-US" sz="1200" kern="1200" dirty="0" err="1" smtClean="0">
                <a:solidFill>
                  <a:schemeClr val="tx1"/>
                </a:solidFill>
                <a:effectLst/>
                <a:latin typeface="+mn-lt"/>
                <a:ea typeface="+mn-ea"/>
                <a:cs typeface="+mn-cs"/>
              </a:rPr>
              <a:t>EntityID</a:t>
            </a:r>
            <a:r>
              <a:rPr lang="en-US" sz="1200" kern="1200" dirty="0" smtClean="0">
                <a:solidFill>
                  <a:schemeClr val="tx1"/>
                </a:solidFill>
                <a:effectLst/>
                <a:latin typeface="+mn-lt"/>
                <a:ea typeface="+mn-ea"/>
                <a:cs typeface="+mn-cs"/>
              </a:rPr>
              <a:t>&gt;_</a:t>
            </a:r>
            <a:r>
              <a:rPr lang="en-US" sz="1200" kern="1200" dirty="0" err="1" smtClean="0">
                <a:solidFill>
                  <a:schemeClr val="tx1"/>
                </a:solidFill>
                <a:effectLst/>
                <a:latin typeface="+mn-lt"/>
                <a:ea typeface="+mn-ea"/>
                <a:cs typeface="+mn-cs"/>
              </a:rPr>
              <a:t>changes_addresses.xxx</a:t>
            </a:r>
            <a:r>
              <a:rPr lang="en-US" sz="1200" kern="1200" dirty="0" smtClean="0">
                <a:solidFill>
                  <a:schemeClr val="tx1"/>
                </a:solidFill>
                <a:effectLst/>
                <a:latin typeface="+mn-lt"/>
                <a:ea typeface="+mn-ea"/>
                <a:cs typeface="+mn-cs"/>
              </a:rPr>
              <a:t>”, is located.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Zip the file and name it luca20_&lt;</a:t>
            </a:r>
            <a:r>
              <a:rPr lang="en-US" sz="1200" kern="1200" dirty="0" err="1" smtClean="0">
                <a:solidFill>
                  <a:schemeClr val="tx1"/>
                </a:solidFill>
                <a:effectLst/>
                <a:latin typeface="+mn-lt"/>
                <a:ea typeface="+mn-ea"/>
                <a:cs typeface="+mn-cs"/>
              </a:rPr>
              <a:t>EntityID</a:t>
            </a:r>
            <a:r>
              <a:rPr lang="en-US" sz="1200" kern="1200" dirty="0" smtClean="0">
                <a:solidFill>
                  <a:schemeClr val="tx1"/>
                </a:solidFill>
                <a:effectLst/>
                <a:latin typeface="+mn-lt"/>
                <a:ea typeface="+mn-ea"/>
                <a:cs typeface="+mn-cs"/>
              </a:rPr>
              <a:t>&gt;_changes_addresses_return.zip.  It is necessary to password protect the file because it contains Title 13 information.  Use the password that accompanied your original materials as the password for the file.  If you have misplaced this information, please contact the Census Bureau’s Geographic Programs Support Desk at 1-844-344-0169. Note, there are many different zip software products and all are adequate for this zipping task.  Follow the software instructions for proper zipping of the contents.</a:t>
            </a: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Copy the zip file to a CD/DVD if you intend to ship your LUCA materials.  If you intend to use the Census Bureau’s secure, online web application for posting your files, ready the zip file for that task. Discussion of this online web process is forthcoming</a:t>
            </a:r>
            <a:r>
              <a:rPr lang="en-US" sz="1200" kern="1200" baseline="0" dirty="0" smtClean="0">
                <a:solidFill>
                  <a:schemeClr val="tx1"/>
                </a:solidFill>
                <a:effectLst/>
                <a:latin typeface="+mn-lt"/>
                <a:ea typeface="+mn-ea"/>
                <a:cs typeface="+mn-cs"/>
              </a:rPr>
              <a:t>. If no map updates accompany the submission, skip to slide 15, otherwise the next seven slides discuss preparing updated map materials for submission.</a:t>
            </a:r>
            <a:endParaRPr lang="en-US" dirty="0" smtClean="0"/>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7</a:t>
            </a:fld>
            <a:endParaRPr lang="en-US"/>
          </a:p>
        </p:txBody>
      </p:sp>
    </p:spTree>
    <p:extLst>
      <p:ext uri="{BB962C8B-B14F-4D97-AF65-F5344CB8AC3E}">
        <p14:creationId xmlns:p14="http://schemas.microsoft.com/office/powerpoint/2010/main" val="781998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next portion of the presentation discusses preparing the map materials for submission. Specifically related to the paper map participants, upcoming slides discuss sorting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keeping the materials secure as well</a:t>
            </a:r>
            <a:r>
              <a:rPr lang="en-US" sz="1200" kern="1200" baseline="0" dirty="0" smtClean="0">
                <a:solidFill>
                  <a:schemeClr val="tx1"/>
                </a:solidFill>
                <a:effectLst/>
                <a:latin typeface="+mn-lt"/>
                <a:ea typeface="+mn-ea"/>
                <a:cs typeface="+mn-cs"/>
              </a:rPr>
              <a:t> as</a:t>
            </a:r>
            <a:r>
              <a:rPr lang="en-US" sz="1200" kern="1200" dirty="0" smtClean="0">
                <a:solidFill>
                  <a:schemeClr val="tx1"/>
                </a:solidFill>
                <a:effectLst/>
                <a:latin typeface="+mn-lt"/>
                <a:ea typeface="+mn-ea"/>
                <a:cs typeface="+mn-cs"/>
              </a:rPr>
              <a:t> assembling, and organizing materials in preparation for submission. For digital map participants, upcoming slides in this section discuss exporting and saving the updated edges as their own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provide examples of these steps, and discuss assembling and organizing materials in preparation for submission.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8</a:t>
            </a:fld>
            <a:endParaRPr lang="en-US"/>
          </a:p>
        </p:txBody>
      </p:sp>
    </p:spTree>
    <p:extLst>
      <p:ext uri="{BB962C8B-B14F-4D97-AF65-F5344CB8AC3E}">
        <p14:creationId xmlns:p14="http://schemas.microsoft.com/office/powerpoint/2010/main" val="3531778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7708" y="4506753"/>
            <a:ext cx="5661660" cy="4213384"/>
          </a:xfrm>
        </p:spPr>
        <p:txBody>
          <a:bodyPr/>
          <a:lstStyle/>
          <a:p>
            <a:r>
              <a:rPr lang="en-US" sz="1200" kern="1200" dirty="0" smtClean="0">
                <a:solidFill>
                  <a:schemeClr val="tx1"/>
                </a:solidFill>
                <a:effectLst/>
                <a:latin typeface="+mn-lt"/>
                <a:ea typeface="+mn-ea"/>
                <a:cs typeface="+mn-cs"/>
              </a:rPr>
              <a:t>As with the Address List, ensure you have completed your review and all of the map updates you wish to submit.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Separate the updated hardcopy maps from the ones without updates. Though we do not expect many updates to the Large Format maps, if the Digital/Paper participants make updates that accompany the address material updates, separate the updated Large Format maps from the ones without updates. For the Digital/</a:t>
            </a:r>
            <a:r>
              <a:rPr lang="en-US" sz="1200" kern="1200" dirty="0" err="1" smtClean="0">
                <a:solidFill>
                  <a:schemeClr val="tx1"/>
                </a:solidFill>
                <a:effectLst/>
                <a:latin typeface="+mn-lt"/>
                <a:ea typeface="+mn-ea"/>
                <a:cs typeface="+mn-cs"/>
              </a:rPr>
              <a:t>PaperPDF</a:t>
            </a:r>
            <a:r>
              <a:rPr lang="en-US" sz="1200" kern="1200" dirty="0" smtClean="0">
                <a:solidFill>
                  <a:schemeClr val="tx1"/>
                </a:solidFill>
                <a:effectLst/>
                <a:latin typeface="+mn-lt"/>
                <a:ea typeface="+mn-ea"/>
                <a:cs typeface="+mn-cs"/>
              </a:rPr>
              <a:t> participants, separate the updated PDF small format block maps from the ones without updates.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Make a copy of these updated maps for your records and for use during the LUCA feedback phase, tentatively scheduled for summer of 2019.</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Protect the hardcopy PDF small format block maps, as they are Title 13 material. Consider treating the edited large format maps with participant added map spots with the same care and protection as the printed PDF small format block maps.  Follow the confidentiality and security guidelines for both paper and digital security in order to protect the PDF small format block maps on DVD and the hardcopy large format and PDF small format block maps. Keep the originals and all copies in a secure location.</a:t>
            </a:r>
            <a:endParaRPr lang="en-US" b="0"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9</a:t>
            </a:fld>
            <a:endParaRPr lang="en-US"/>
          </a:p>
        </p:txBody>
      </p:sp>
    </p:spTree>
    <p:extLst>
      <p:ext uri="{BB962C8B-B14F-4D97-AF65-F5344CB8AC3E}">
        <p14:creationId xmlns:p14="http://schemas.microsoft.com/office/powerpoint/2010/main" val="3642295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62364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3543075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1007426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sz="1200">
                <a:solidFill>
                  <a:schemeClr val="bg1">
                    <a:lumMod val="65000"/>
                  </a:schemeClr>
                </a:solidFill>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11297541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2278366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1933173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110665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3319679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3143484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792008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4209003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tif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p:cNvPicPr>
            <a:picLocks noGrp="1" noSelect="1" noRot="1" noMove="1" noResize="1" noEditPoints="1" noAdjustHandles="1" noChangeArrowheads="1" noChangeShapeType="1"/>
          </p:cNvPicPr>
          <p:nvPr userDrawn="1">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304801" y="6243412"/>
            <a:ext cx="3254433" cy="461356"/>
          </a:xfrm>
          <a:prstGeom prst="rect">
            <a:avLst/>
          </a:prstGeom>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6180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respond.census.gov/swim/"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hyperlink" Target="https://www.census.gov/geo/partnerships/luca.html"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hyperlink" Target="mailto:Philadelphia.geography@census.gov" TargetMode="External"/><Relationship Id="rId4" Type="http://schemas.openxmlformats.org/officeDocument/2006/relationships/hyperlink" Target="mailto:GEO.2020.LUCA@census.gov" TargetMode="External"/></Relationships>
</file>

<file path=ppt/slides/_rels/slide34.xml.rels><?xml version="1.0" encoding="UTF-8" standalone="yes"?>
<Relationships xmlns="http://schemas.openxmlformats.org/package/2006/relationships"><Relationship Id="rId8" Type="http://schemas.openxmlformats.org/officeDocument/2006/relationships/hyperlink" Target="https://www.census.gov/programs-surveys/decennial-census/2020-census/planning-management/memo-series.html" TargetMode="External"/><Relationship Id="rId13" Type="http://schemas.openxmlformats.org/officeDocument/2006/relationships/image" Target="../media/image26.png"/><Relationship Id="rId3" Type="http://schemas.openxmlformats.org/officeDocument/2006/relationships/image" Target="../media/image20.png"/><Relationship Id="rId7" Type="http://schemas.openxmlformats.org/officeDocument/2006/relationships/hyperlink" Target="https://public.govdelivery.com/accounts/USCENSUS/subscriber/new" TargetMode="External"/><Relationship Id="rId12"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4.png"/><Relationship Id="rId5" Type="http://schemas.openxmlformats.org/officeDocument/2006/relationships/image" Target="../media/image22.png"/><Relationship Id="rId15" Type="http://schemas.openxmlformats.org/officeDocument/2006/relationships/image" Target="../media/image28.png"/><Relationship Id="rId10" Type="http://schemas.openxmlformats.org/officeDocument/2006/relationships/hyperlink" Target="https://www.census.gov/programs-surveys/acs/" TargetMode="External"/><Relationship Id="rId4" Type="http://schemas.openxmlformats.org/officeDocument/2006/relationships/image" Target="../media/image21.png"/><Relationship Id="rId9" Type="http://schemas.openxmlformats.org/officeDocument/2006/relationships/hyperlink" Target="https://www.census.gov/2020census" TargetMode="External"/><Relationship Id="rId14" Type="http://schemas.openxmlformats.org/officeDocument/2006/relationships/image" Target="../media/image2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artoon-like graphic of residential community that includes images of trees, clouds and various types of homes and apartment buildings." title="Cover art graphic of residential communit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31376"/>
            <a:ext cx="10058400" cy="4185023"/>
          </a:xfrm>
          <a:prstGeom prst="rect">
            <a:avLst/>
          </a:prstGeom>
        </p:spPr>
      </p:pic>
      <p:sp>
        <p:nvSpPr>
          <p:cNvPr id="4" name="Title 3"/>
          <p:cNvSpPr>
            <a:spLocks noGrp="1"/>
          </p:cNvSpPr>
          <p:nvPr>
            <p:ph type="title"/>
          </p:nvPr>
        </p:nvSpPr>
        <p:spPr>
          <a:xfrm>
            <a:off x="609600" y="3035299"/>
            <a:ext cx="10972800" cy="2362199"/>
          </a:xfrm>
        </p:spPr>
        <p:txBody>
          <a:bodyPr>
            <a:normAutofit/>
          </a:bodyPr>
          <a:lstStyle/>
          <a:p>
            <a:r>
              <a:rPr lang="en-US" sz="5400" b="1" dirty="0">
                <a:solidFill>
                  <a:srgbClr val="C00000"/>
                </a:solidFill>
                <a:cs typeface="Times New Roman" panose="02020603050405020304" pitchFamily="18" charset="0"/>
              </a:rPr>
              <a:t>2020 Census</a:t>
            </a:r>
            <a:r>
              <a:rPr lang="en-US" b="1" dirty="0">
                <a:solidFill>
                  <a:srgbClr val="C00000"/>
                </a:solidFill>
                <a:cs typeface="Times New Roman" panose="02020603050405020304" pitchFamily="18" charset="0"/>
              </a:rPr>
              <a:t/>
            </a:r>
            <a:br>
              <a:rPr lang="en-US" b="1" dirty="0">
                <a:solidFill>
                  <a:srgbClr val="C00000"/>
                </a:solidFill>
                <a:cs typeface="Times New Roman" panose="02020603050405020304" pitchFamily="18" charset="0"/>
              </a:rPr>
            </a:br>
            <a:r>
              <a:rPr lang="en-US" sz="4000" b="1" dirty="0">
                <a:solidFill>
                  <a:srgbClr val="C00000"/>
                </a:solidFill>
                <a:cs typeface="Times New Roman" panose="02020603050405020304" pitchFamily="18" charset="0"/>
              </a:rPr>
              <a:t>Local Update of Census Addresses Operation (LUCA</a:t>
            </a:r>
            <a:r>
              <a:rPr lang="en-US" sz="4000" b="1" dirty="0" smtClean="0">
                <a:solidFill>
                  <a:srgbClr val="C00000"/>
                </a:solidFill>
                <a:cs typeface="Times New Roman" panose="02020603050405020304" pitchFamily="18" charset="0"/>
              </a:rPr>
              <a:t>)</a:t>
            </a:r>
            <a:endParaRPr lang="en-US" sz="4000" dirty="0"/>
          </a:p>
        </p:txBody>
      </p:sp>
      <p:sp>
        <p:nvSpPr>
          <p:cNvPr id="5" name="Subtitle 4"/>
          <p:cNvSpPr>
            <a:spLocks noGrp="1"/>
          </p:cNvSpPr>
          <p:nvPr>
            <p:ph type="subTitle" idx="1"/>
          </p:nvPr>
        </p:nvSpPr>
        <p:spPr>
          <a:xfrm>
            <a:off x="1447800" y="5181600"/>
            <a:ext cx="9296400" cy="1143000"/>
          </a:xfrm>
        </p:spPr>
        <p:txBody>
          <a:bodyPr>
            <a:normAutofit/>
          </a:bodyPr>
          <a:lstStyle/>
          <a:p>
            <a:r>
              <a:rPr lang="en-US" sz="3000" dirty="0">
                <a:solidFill>
                  <a:srgbClr val="C00000"/>
                </a:solidFill>
                <a:latin typeface="+mj-lt"/>
                <a:cs typeface="Times New Roman" panose="02020603050405020304" pitchFamily="18" charset="0"/>
              </a:rPr>
              <a:t>Training – </a:t>
            </a:r>
            <a:r>
              <a:rPr lang="en-US" sz="3000" dirty="0" smtClean="0">
                <a:solidFill>
                  <a:srgbClr val="C00000"/>
                </a:solidFill>
                <a:latin typeface="+mj-lt"/>
                <a:cs typeface="Times New Roman" panose="02020603050405020304" pitchFamily="18" charset="0"/>
              </a:rPr>
              <a:t>Digital Address List Submission Module</a:t>
            </a:r>
            <a:endParaRPr lang="en-US" sz="3000" dirty="0">
              <a:solidFill>
                <a:srgbClr val="C00000"/>
              </a:solidFill>
              <a:latin typeface="+mj-lt"/>
              <a:cs typeface="Times New Roman" panose="02020603050405020304" pitchFamily="18" charset="0"/>
            </a:endParaRPr>
          </a:p>
          <a:p>
            <a:r>
              <a:rPr lang="en-US" sz="2400" dirty="0" smtClean="0">
                <a:solidFill>
                  <a:srgbClr val="C00000"/>
                </a:solidFill>
                <a:latin typeface="+mj-lt"/>
                <a:cs typeface="Times New Roman" panose="02020603050405020304" pitchFamily="18" charset="0"/>
              </a:rPr>
              <a:t>(</a:t>
            </a:r>
            <a:r>
              <a:rPr lang="en-US" sz="2600" i="1" dirty="0" smtClean="0">
                <a:solidFill>
                  <a:srgbClr val="C00000"/>
                </a:solidFill>
                <a:latin typeface="+mj-lt"/>
                <a:cs typeface="Times New Roman" panose="02020603050405020304" pitchFamily="18" charset="0"/>
              </a:rPr>
              <a:t>with Paper OR </a:t>
            </a:r>
            <a:r>
              <a:rPr lang="en-US" sz="2600" i="1" dirty="0">
                <a:solidFill>
                  <a:srgbClr val="C00000"/>
                </a:solidFill>
                <a:latin typeface="+mj-lt"/>
                <a:cs typeface="Times New Roman" panose="02020603050405020304" pitchFamily="18" charset="0"/>
              </a:rPr>
              <a:t>Digital </a:t>
            </a:r>
            <a:r>
              <a:rPr lang="en-US" sz="2600" i="1" dirty="0" smtClean="0">
                <a:solidFill>
                  <a:srgbClr val="C00000"/>
                </a:solidFill>
                <a:latin typeface="+mj-lt"/>
                <a:cs typeface="Times New Roman" panose="02020603050405020304" pitchFamily="18" charset="0"/>
              </a:rPr>
              <a:t>map materials</a:t>
            </a:r>
            <a:r>
              <a:rPr lang="en-US" sz="2400" dirty="0" smtClean="0">
                <a:solidFill>
                  <a:srgbClr val="C00000"/>
                </a:solidFill>
                <a:latin typeface="+mj-lt"/>
                <a:cs typeface="Times New Roman" panose="02020603050405020304" pitchFamily="18" charset="0"/>
              </a:rPr>
              <a:t>)</a:t>
            </a:r>
            <a:endParaRPr lang="en-US" sz="2400" dirty="0">
              <a:solidFill>
                <a:srgbClr val="C00000"/>
              </a:solidFill>
              <a:latin typeface="+mj-lt"/>
              <a:cs typeface="Times New Roman" panose="02020603050405020304" pitchFamily="18" charset="0"/>
            </a:endParaRPr>
          </a:p>
          <a:p>
            <a:endParaRPr lang="en-US" dirty="0"/>
          </a:p>
        </p:txBody>
      </p:sp>
    </p:spTree>
    <p:extLst>
      <p:ext uri="{BB962C8B-B14F-4D97-AF65-F5344CB8AC3E}">
        <p14:creationId xmlns:p14="http://schemas.microsoft.com/office/powerpoint/2010/main" val="30513187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11125200" cy="1342845"/>
          </a:xfrm>
        </p:spPr>
        <p:txBody>
          <a:bodyPr>
            <a:normAutofit fontScale="90000"/>
          </a:bodyPr>
          <a:lstStyle/>
          <a:p>
            <a:r>
              <a:rPr lang="en-US" sz="4900" b="1" dirty="0" smtClean="0">
                <a:solidFill>
                  <a:srgbClr val="C00000"/>
                </a:solidFill>
                <a:latin typeface="Calibri" panose="020F0502020204030204" pitchFamily="34" charset="0"/>
                <a:cs typeface="Times New Roman" panose="02020603050405020304" pitchFamily="18" charset="0"/>
              </a:rPr>
              <a:t>Map materials </a:t>
            </a:r>
            <a:r>
              <a:rPr lang="en-US" sz="4900" b="1" dirty="0">
                <a:solidFill>
                  <a:srgbClr val="C00000"/>
                </a:solidFill>
                <a:latin typeface="Calibri" panose="020F0502020204030204" pitchFamily="34" charset="0"/>
                <a:cs typeface="Times New Roman" panose="02020603050405020304" pitchFamily="18" charset="0"/>
              </a:rPr>
              <a:t>– </a:t>
            </a:r>
            <a:r>
              <a:rPr lang="en-US" sz="4900" b="1" dirty="0" smtClean="0">
                <a:solidFill>
                  <a:srgbClr val="C00000"/>
                </a:solidFill>
                <a:latin typeface="Calibri" panose="020F0502020204030204" pitchFamily="34" charset="0"/>
                <a:cs typeface="Times New Roman" panose="02020603050405020304" pitchFamily="18" charset="0"/>
              </a:rPr>
              <a:t>paper:</a:t>
            </a:r>
            <a:r>
              <a:rPr lang="en-US" b="1" dirty="0" smtClean="0">
                <a:solidFill>
                  <a:srgbClr val="C00000"/>
                </a:solidFill>
                <a:latin typeface="Calibri" panose="020F0502020204030204" pitchFamily="34" charset="0"/>
                <a:cs typeface="Times New Roman" panose="02020603050405020304" pitchFamily="18" charset="0"/>
              </a:rPr>
              <a:t/>
            </a:r>
            <a:br>
              <a:rPr lang="en-US" b="1" dirty="0" smtClean="0">
                <a:solidFill>
                  <a:srgbClr val="C00000"/>
                </a:solidFill>
                <a:latin typeface="Calibri" panose="020F0502020204030204" pitchFamily="34" charset="0"/>
                <a:cs typeface="Times New Roman" panose="02020603050405020304" pitchFamily="18" charset="0"/>
              </a:rPr>
            </a:br>
            <a:r>
              <a:rPr lang="en-US" sz="4000" b="1" dirty="0" smtClean="0">
                <a:solidFill>
                  <a:srgbClr val="C00000"/>
                </a:solidFill>
                <a:latin typeface="Calibri" panose="020F0502020204030204" pitchFamily="34" charset="0"/>
                <a:cs typeface="Times New Roman" panose="02020603050405020304" pitchFamily="18" charset="0"/>
              </a:rPr>
              <a:t>Assembling </a:t>
            </a:r>
            <a:r>
              <a:rPr lang="en-US" sz="4000" b="1" dirty="0">
                <a:solidFill>
                  <a:srgbClr val="C00000"/>
                </a:solidFill>
                <a:latin typeface="Calibri" panose="020F0502020204030204" pitchFamily="34" charset="0"/>
                <a:cs typeface="Times New Roman" panose="02020603050405020304" pitchFamily="18" charset="0"/>
              </a:rPr>
              <a:t>and </a:t>
            </a:r>
            <a:r>
              <a:rPr lang="en-US" sz="4000" b="1" dirty="0" smtClean="0">
                <a:solidFill>
                  <a:srgbClr val="C00000"/>
                </a:solidFill>
                <a:latin typeface="Calibri" panose="020F0502020204030204" pitchFamily="34" charset="0"/>
                <a:cs typeface="Times New Roman" panose="02020603050405020304" pitchFamily="18" charset="0"/>
              </a:rPr>
              <a:t>organizing</a:t>
            </a:r>
            <a:r>
              <a:rPr lang="en-US" b="1" dirty="0" smtClean="0">
                <a:solidFill>
                  <a:srgbClr val="C00000"/>
                </a:solidFill>
                <a:latin typeface="Calibri" panose="020F0502020204030204" pitchFamily="34" charset="0"/>
                <a:cs typeface="Times New Roman" panose="02020603050405020304" pitchFamily="18" charset="0"/>
              </a:rPr>
              <a:t/>
            </a:r>
            <a:br>
              <a:rPr lang="en-US" b="1" dirty="0" smtClean="0">
                <a:solidFill>
                  <a:srgbClr val="C00000"/>
                </a:solidFill>
                <a:latin typeface="Calibri" panose="020F0502020204030204" pitchFamily="34" charset="0"/>
                <a:cs typeface="Times New Roman" panose="02020603050405020304" pitchFamily="18" charset="0"/>
              </a:rPr>
            </a:br>
            <a:endParaRPr lang="en-US" sz="2000"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555171" y="1333880"/>
            <a:ext cx="10972800" cy="5006182"/>
          </a:xfrm>
        </p:spPr>
        <p:txBody>
          <a:bodyPr>
            <a:normAutofit fontScale="92500"/>
          </a:bodyPr>
          <a:lstStyle/>
          <a:p>
            <a:r>
              <a:rPr lang="en-US" sz="3600" dirty="0" smtClean="0"/>
              <a:t>Bundle </a:t>
            </a:r>
            <a:r>
              <a:rPr lang="en-US" sz="3600" dirty="0"/>
              <a:t>and return only updated </a:t>
            </a:r>
            <a:r>
              <a:rPr lang="en-US" sz="3600" dirty="0" smtClean="0"/>
              <a:t>maps </a:t>
            </a:r>
            <a:r>
              <a:rPr lang="en-US" sz="3600" dirty="0"/>
              <a:t>to Census </a:t>
            </a:r>
            <a:r>
              <a:rPr lang="en-US" sz="3600" dirty="0" smtClean="0"/>
              <a:t>Bureau.</a:t>
            </a:r>
          </a:p>
          <a:p>
            <a:r>
              <a:rPr lang="en-US" sz="3600" dirty="0" smtClean="0"/>
              <a:t>For participants with only Large Format maps, organize the updated maps numerically, by parent and/or inset sheet.</a:t>
            </a:r>
          </a:p>
          <a:p>
            <a:r>
              <a:rPr lang="en-US" sz="3600" dirty="0" smtClean="0"/>
              <a:t>For participants with both Large Format maps and PDF small format block maps, organize the updated PDF small format block maps numerically, by tract and block.</a:t>
            </a:r>
          </a:p>
          <a:p>
            <a:pPr lvl="1">
              <a:buSzPct val="75000"/>
              <a:buFont typeface="Courier New" panose="02070309020205020404" pitchFamily="49" charset="0"/>
              <a:buChar char="o"/>
            </a:pPr>
            <a:r>
              <a:rPr lang="en-US" sz="3200" dirty="0" smtClean="0"/>
              <a:t>Census does not expect updates to Large Format maps from these participants.</a:t>
            </a:r>
            <a:endParaRPr lang="en-US" sz="3200" dirty="0"/>
          </a:p>
          <a:p>
            <a:pPr lvl="0"/>
            <a:endParaRPr lang="en-US" sz="3600" dirty="0"/>
          </a:p>
        </p:txBody>
      </p:sp>
      <p:sp>
        <p:nvSpPr>
          <p:cNvPr id="4" name="Slide Number Placeholder 3"/>
          <p:cNvSpPr>
            <a:spLocks noGrp="1"/>
          </p:cNvSpPr>
          <p:nvPr>
            <p:ph type="sldNum" sz="quarter" idx="12"/>
          </p:nvPr>
        </p:nvSpPr>
        <p:spPr/>
        <p:txBody>
          <a:bodyPr/>
          <a:lstStyle/>
          <a:p>
            <a:fld id="{03AE04C5-3085-4F64-BC65-54FE2DBF6EB1}" type="slidenum">
              <a:rPr lang="en-US" smtClean="0"/>
              <a:pPr/>
              <a:t>10</a:t>
            </a:fld>
            <a:endParaRPr lang="en-US"/>
          </a:p>
        </p:txBody>
      </p:sp>
    </p:spTree>
    <p:extLst>
      <p:ext uri="{BB962C8B-B14F-4D97-AF65-F5344CB8AC3E}">
        <p14:creationId xmlns:p14="http://schemas.microsoft.com/office/powerpoint/2010/main" val="37444613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257" y="10886"/>
            <a:ext cx="10972800" cy="1143000"/>
          </a:xfrm>
        </p:spPr>
        <p:txBody>
          <a:bodyPr>
            <a:normAutofit fontScale="90000"/>
          </a:bodyPr>
          <a:lstStyle/>
          <a:p>
            <a:r>
              <a:rPr lang="en-US" sz="4900" b="1" dirty="0">
                <a:solidFill>
                  <a:srgbClr val="C00000"/>
                </a:solidFill>
              </a:rPr>
              <a:t>Map </a:t>
            </a:r>
            <a:r>
              <a:rPr lang="en-US" sz="4900" b="1" dirty="0" smtClean="0">
                <a:solidFill>
                  <a:srgbClr val="C00000"/>
                </a:solidFill>
              </a:rPr>
              <a:t>materials </a:t>
            </a:r>
            <a:r>
              <a:rPr lang="en-US" sz="4900" b="1" dirty="0">
                <a:solidFill>
                  <a:srgbClr val="C00000"/>
                </a:solidFill>
              </a:rPr>
              <a:t>– </a:t>
            </a:r>
            <a:r>
              <a:rPr lang="en-US" sz="4900" b="1" dirty="0" smtClean="0">
                <a:solidFill>
                  <a:srgbClr val="C00000"/>
                </a:solidFill>
              </a:rPr>
              <a:t>digital:</a:t>
            </a:r>
            <a:r>
              <a:rPr lang="en-US" b="1" dirty="0">
                <a:solidFill>
                  <a:srgbClr val="C00000"/>
                </a:solidFill>
              </a:rPr>
              <a:t/>
            </a:r>
            <a:br>
              <a:rPr lang="en-US" b="1" dirty="0">
                <a:solidFill>
                  <a:srgbClr val="C00000"/>
                </a:solidFill>
              </a:rPr>
            </a:br>
            <a:r>
              <a:rPr lang="en-US" sz="4000" b="1" dirty="0" smtClean="0">
                <a:solidFill>
                  <a:srgbClr val="C00000"/>
                </a:solidFill>
              </a:rPr>
              <a:t>Exporting updates</a:t>
            </a:r>
            <a:endParaRPr lang="en-US" sz="4900" b="1" dirty="0">
              <a:solidFill>
                <a:srgbClr val="C00000"/>
              </a:solidFill>
            </a:endParaRPr>
          </a:p>
        </p:txBody>
      </p:sp>
      <p:sp>
        <p:nvSpPr>
          <p:cNvPr id="3" name="Content Placeholder 2"/>
          <p:cNvSpPr>
            <a:spLocks noGrp="1"/>
          </p:cNvSpPr>
          <p:nvPr>
            <p:ph sz="half" idx="1"/>
          </p:nvPr>
        </p:nvSpPr>
        <p:spPr>
          <a:xfrm>
            <a:off x="687466" y="1153886"/>
            <a:ext cx="5384800" cy="4525963"/>
          </a:xfrm>
        </p:spPr>
        <p:txBody>
          <a:bodyPr>
            <a:normAutofit/>
          </a:bodyPr>
          <a:lstStyle/>
          <a:p>
            <a:r>
              <a:rPr lang="en-US" sz="3600" dirty="0" smtClean="0"/>
              <a:t>Ensure complete with all updates.</a:t>
            </a:r>
          </a:p>
          <a:p>
            <a:r>
              <a:rPr lang="en-US" sz="3600" dirty="0" smtClean="0"/>
              <a:t>Select edges with value in CHNG_TYPE field.</a:t>
            </a:r>
          </a:p>
          <a:p>
            <a:r>
              <a:rPr lang="en-US" sz="3600" dirty="0" smtClean="0"/>
              <a:t>Export selected edges into new </a:t>
            </a:r>
            <a:r>
              <a:rPr lang="en-US" sz="3600" dirty="0" err="1" smtClean="0"/>
              <a:t>shapefile</a:t>
            </a:r>
            <a:r>
              <a:rPr lang="en-US" sz="3600" dirty="0" smtClean="0"/>
              <a:t>.</a:t>
            </a:r>
          </a:p>
        </p:txBody>
      </p:sp>
      <p:pic>
        <p:nvPicPr>
          <p:cNvPr id="7" name="Content Placeholder 6" descr="Author uses this visual to explain the steps necessary to export the updated edges records while using ArcMap." title="Image within ArcMap of exporting updated records in edges shapefile"/>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395465" y="1219200"/>
            <a:ext cx="4896392" cy="45259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11</a:t>
            </a:fld>
            <a:endParaRPr lang="en-US" dirty="0">
              <a:solidFill>
                <a:schemeClr val="bg1">
                  <a:lumMod val="65000"/>
                </a:schemeClr>
              </a:solidFill>
            </a:endParaRPr>
          </a:p>
        </p:txBody>
      </p:sp>
    </p:spTree>
    <p:extLst>
      <p:ext uri="{BB962C8B-B14F-4D97-AF65-F5344CB8AC3E}">
        <p14:creationId xmlns:p14="http://schemas.microsoft.com/office/powerpoint/2010/main" val="16182295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257" y="21771"/>
            <a:ext cx="10972800" cy="1143000"/>
          </a:xfrm>
        </p:spPr>
        <p:txBody>
          <a:bodyPr>
            <a:normAutofit fontScale="90000"/>
          </a:bodyPr>
          <a:lstStyle/>
          <a:p>
            <a:r>
              <a:rPr lang="en-US" sz="4900" b="1" dirty="0">
                <a:solidFill>
                  <a:srgbClr val="C00000"/>
                </a:solidFill>
              </a:rPr>
              <a:t>Map </a:t>
            </a:r>
            <a:r>
              <a:rPr lang="en-US" sz="4900" b="1" dirty="0" smtClean="0">
                <a:solidFill>
                  <a:srgbClr val="C00000"/>
                </a:solidFill>
              </a:rPr>
              <a:t>materials </a:t>
            </a:r>
            <a:r>
              <a:rPr lang="en-US" sz="4900" b="1" dirty="0">
                <a:solidFill>
                  <a:srgbClr val="C00000"/>
                </a:solidFill>
              </a:rPr>
              <a:t>– </a:t>
            </a:r>
            <a:r>
              <a:rPr lang="en-US" sz="4900" b="1" dirty="0" smtClean="0">
                <a:solidFill>
                  <a:srgbClr val="C00000"/>
                </a:solidFill>
              </a:rPr>
              <a:t>digital:</a:t>
            </a:r>
            <a:r>
              <a:rPr lang="en-US" b="1" dirty="0">
                <a:solidFill>
                  <a:srgbClr val="C00000"/>
                </a:solidFill>
              </a:rPr>
              <a:t/>
            </a:r>
            <a:br>
              <a:rPr lang="en-US" b="1" dirty="0">
                <a:solidFill>
                  <a:srgbClr val="C00000"/>
                </a:solidFill>
              </a:rPr>
            </a:br>
            <a:r>
              <a:rPr lang="en-US" sz="4000" b="1" dirty="0" smtClean="0">
                <a:solidFill>
                  <a:srgbClr val="C00000"/>
                </a:solidFill>
              </a:rPr>
              <a:t>Saving updates</a:t>
            </a:r>
            <a:endParaRPr lang="en-US" sz="4900" b="1" dirty="0">
              <a:solidFill>
                <a:srgbClr val="C00000"/>
              </a:solidFill>
            </a:endParaRPr>
          </a:p>
        </p:txBody>
      </p:sp>
      <p:sp>
        <p:nvSpPr>
          <p:cNvPr id="3" name="Content Placeholder 2"/>
          <p:cNvSpPr>
            <a:spLocks noGrp="1"/>
          </p:cNvSpPr>
          <p:nvPr>
            <p:ph sz="half" idx="1"/>
          </p:nvPr>
        </p:nvSpPr>
        <p:spPr>
          <a:xfrm>
            <a:off x="642256" y="1143000"/>
            <a:ext cx="5955645" cy="5029200"/>
          </a:xfrm>
        </p:spPr>
        <p:txBody>
          <a:bodyPr>
            <a:noAutofit/>
          </a:bodyPr>
          <a:lstStyle/>
          <a:p>
            <a:r>
              <a:rPr lang="en-US" sz="3000" dirty="0" smtClean="0"/>
              <a:t>Ensure “Selected features” in “Export Data” window.</a:t>
            </a:r>
          </a:p>
          <a:p>
            <a:r>
              <a:rPr lang="en-US" sz="3000" dirty="0" smtClean="0"/>
              <a:t>Name new </a:t>
            </a:r>
            <a:r>
              <a:rPr lang="en-US" sz="3000" dirty="0" err="1" smtClean="0"/>
              <a:t>shapefile</a:t>
            </a:r>
            <a:r>
              <a:rPr lang="en-US" sz="3000" dirty="0" smtClean="0"/>
              <a:t> </a:t>
            </a:r>
            <a:r>
              <a:rPr lang="en-US" dirty="0" smtClean="0"/>
              <a:t>“luca20_&lt;</a:t>
            </a:r>
            <a:r>
              <a:rPr lang="en-US" dirty="0" err="1" smtClean="0"/>
              <a:t>EntityID</a:t>
            </a:r>
            <a:r>
              <a:rPr lang="en-US" dirty="0" smtClean="0"/>
              <a:t>&gt;_</a:t>
            </a:r>
            <a:r>
              <a:rPr lang="en-US" dirty="0" err="1" smtClean="0"/>
              <a:t>ln_changes.shp</a:t>
            </a:r>
            <a:r>
              <a:rPr lang="en-US" dirty="0" smtClean="0"/>
              <a:t>”, </a:t>
            </a:r>
            <a:r>
              <a:rPr lang="en-US" sz="3000" dirty="0" smtClean="0"/>
              <a:t>where </a:t>
            </a:r>
            <a:r>
              <a:rPr lang="en-US" sz="3000" dirty="0" err="1" smtClean="0"/>
              <a:t>EntityID</a:t>
            </a:r>
            <a:r>
              <a:rPr lang="en-US" sz="3000" dirty="0" smtClean="0"/>
              <a:t> matches entity identification code in LUCA materials and </a:t>
            </a:r>
            <a:r>
              <a:rPr lang="en-US" sz="3000" i="1" dirty="0" smtClean="0"/>
              <a:t>where “ln” is a lowercase “el”, not a capital “eye”.</a:t>
            </a:r>
          </a:p>
          <a:p>
            <a:r>
              <a:rPr lang="en-US" sz="3000" dirty="0" smtClean="0"/>
              <a:t>Save to location for easy retrieval for submission and next steps.</a:t>
            </a:r>
          </a:p>
        </p:txBody>
      </p:sp>
      <p:pic>
        <p:nvPicPr>
          <p:cNvPr id="6" name="Content Placeholder 5" descr="Author uses this visual to explain the steps necessary to save the updated edges records while using ArcMap." title="Image within ArcMap of saving updated records in edges shapefile"/>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597901" y="1219200"/>
            <a:ext cx="5017156" cy="45946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12</a:t>
            </a:fld>
            <a:endParaRPr lang="en-US" dirty="0">
              <a:solidFill>
                <a:schemeClr val="bg1">
                  <a:lumMod val="65000"/>
                </a:schemeClr>
              </a:solidFill>
            </a:endParaRPr>
          </a:p>
        </p:txBody>
      </p:sp>
    </p:spTree>
    <p:extLst>
      <p:ext uri="{BB962C8B-B14F-4D97-AF65-F5344CB8AC3E}">
        <p14:creationId xmlns:p14="http://schemas.microsoft.com/office/powerpoint/2010/main" val="32279751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
            <a:ext cx="11353800" cy="1187449"/>
          </a:xfrm>
        </p:spPr>
        <p:txBody>
          <a:bodyPr>
            <a:normAutofit fontScale="90000"/>
          </a:bodyPr>
          <a:lstStyle/>
          <a:p>
            <a:r>
              <a:rPr lang="en-US" sz="4900" b="1" dirty="0">
                <a:solidFill>
                  <a:srgbClr val="C00000"/>
                </a:solidFill>
              </a:rPr>
              <a:t>Map </a:t>
            </a:r>
            <a:r>
              <a:rPr lang="en-US" sz="4900" b="1" dirty="0" smtClean="0">
                <a:solidFill>
                  <a:srgbClr val="C00000"/>
                </a:solidFill>
              </a:rPr>
              <a:t>materials – digital:</a:t>
            </a:r>
            <a:r>
              <a:rPr lang="en-US" sz="5400" b="1" dirty="0">
                <a:solidFill>
                  <a:srgbClr val="C00000"/>
                </a:solidFill>
              </a:rPr>
              <a:t/>
            </a:r>
            <a:br>
              <a:rPr lang="en-US" sz="5400" b="1" dirty="0">
                <a:solidFill>
                  <a:srgbClr val="C00000"/>
                </a:solidFill>
              </a:rPr>
            </a:br>
            <a:r>
              <a:rPr lang="en-US" sz="4000" b="1" dirty="0" smtClean="0">
                <a:solidFill>
                  <a:srgbClr val="C00000"/>
                </a:solidFill>
              </a:rPr>
              <a:t>Example – updated edges </a:t>
            </a:r>
            <a:r>
              <a:rPr lang="en-US" sz="4000" b="1" dirty="0" err="1" smtClean="0">
                <a:solidFill>
                  <a:srgbClr val="C00000"/>
                </a:solidFill>
              </a:rPr>
              <a:t>shapefile</a:t>
            </a:r>
            <a:endParaRPr lang="en-US" sz="3600" b="1" dirty="0">
              <a:solidFill>
                <a:srgbClr val="C00000"/>
              </a:solidFill>
            </a:endParaRPr>
          </a:p>
        </p:txBody>
      </p:sp>
      <p:pic>
        <p:nvPicPr>
          <p:cNvPr id="5" name="Content Placeholder 4" descr="Author uses this visual to illustrate the updated, exported edges shapefile (luca20_&lt;EntityID&gt;_ln_changes.shp) will only contain the edited linear features, i.e., those with a CHG_TYPE value." title="Image of update edges shapefile from ArcMap"/>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39122" y="1219200"/>
            <a:ext cx="9513757" cy="4876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mtClean="0"/>
              <a:pPr/>
              <a:t>13</a:t>
            </a:fld>
            <a:endParaRPr lang="en-US"/>
          </a:p>
        </p:txBody>
      </p:sp>
    </p:spTree>
    <p:extLst>
      <p:ext uri="{BB962C8B-B14F-4D97-AF65-F5344CB8AC3E}">
        <p14:creationId xmlns:p14="http://schemas.microsoft.com/office/powerpoint/2010/main" val="35032960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8754"/>
            <a:ext cx="10972800" cy="1342845"/>
          </a:xfrm>
        </p:spPr>
        <p:txBody>
          <a:bodyPr>
            <a:normAutofit/>
          </a:bodyPr>
          <a:lstStyle/>
          <a:p>
            <a:r>
              <a:rPr lang="en-US" b="1" dirty="0">
                <a:solidFill>
                  <a:srgbClr val="C00000"/>
                </a:solidFill>
              </a:rPr>
              <a:t>Map </a:t>
            </a:r>
            <a:r>
              <a:rPr lang="en-US" b="1" dirty="0" smtClean="0">
                <a:solidFill>
                  <a:srgbClr val="C00000"/>
                </a:solidFill>
              </a:rPr>
              <a:t>materials </a:t>
            </a:r>
            <a:r>
              <a:rPr lang="en-US" b="1" dirty="0">
                <a:solidFill>
                  <a:srgbClr val="C00000"/>
                </a:solidFill>
              </a:rPr>
              <a:t>– </a:t>
            </a:r>
            <a:r>
              <a:rPr lang="en-US" b="1" dirty="0" smtClean="0">
                <a:solidFill>
                  <a:srgbClr val="C00000"/>
                </a:solidFill>
              </a:rPr>
              <a:t>digital:</a:t>
            </a:r>
            <a:r>
              <a:rPr lang="en-US" b="1" dirty="0">
                <a:solidFill>
                  <a:srgbClr val="C00000"/>
                </a:solidFill>
              </a:rPr>
              <a:t/>
            </a:r>
            <a:br>
              <a:rPr lang="en-US" b="1" dirty="0">
                <a:solidFill>
                  <a:srgbClr val="C00000"/>
                </a:solidFill>
              </a:rPr>
            </a:br>
            <a:r>
              <a:rPr lang="en-US" sz="3600" b="1" dirty="0" smtClean="0">
                <a:solidFill>
                  <a:srgbClr val="C00000"/>
                </a:solidFill>
              </a:rPr>
              <a:t>Assembling and organizing</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09600" y="1219200"/>
            <a:ext cx="10972800" cy="5006182"/>
          </a:xfrm>
        </p:spPr>
        <p:txBody>
          <a:bodyPr>
            <a:normAutofit fontScale="92500" lnSpcReduction="10000"/>
          </a:bodyPr>
          <a:lstStyle/>
          <a:p>
            <a:r>
              <a:rPr lang="en-US" sz="3500" dirty="0" smtClean="0"/>
              <a:t>Navigate to directory where “luca20_&lt;</a:t>
            </a:r>
            <a:r>
              <a:rPr lang="en-US" sz="3500" dirty="0" err="1" smtClean="0"/>
              <a:t>EntityID</a:t>
            </a:r>
            <a:r>
              <a:rPr lang="en-US" sz="3500" dirty="0" smtClean="0"/>
              <a:t>&gt;_</a:t>
            </a:r>
            <a:r>
              <a:rPr lang="en-US" sz="3500" dirty="0" err="1" smtClean="0"/>
              <a:t>ln_changes.shp</a:t>
            </a:r>
            <a:r>
              <a:rPr lang="en-US" sz="3500" dirty="0" smtClean="0"/>
              <a:t>” resides.</a:t>
            </a:r>
          </a:p>
          <a:p>
            <a:r>
              <a:rPr lang="en-US" sz="3500" dirty="0" smtClean="0"/>
              <a:t>Zip the changes </a:t>
            </a:r>
            <a:r>
              <a:rPr lang="en-US" sz="3500" dirty="0" err="1" smtClean="0"/>
              <a:t>shapefile</a:t>
            </a:r>
            <a:r>
              <a:rPr lang="en-US" sz="3500" dirty="0" smtClean="0"/>
              <a:t> and all associated components </a:t>
            </a:r>
            <a:r>
              <a:rPr lang="en-US" sz="2800" dirty="0" smtClean="0"/>
              <a:t>(metadata, .</a:t>
            </a:r>
            <a:r>
              <a:rPr lang="en-US" sz="2800" dirty="0" err="1" smtClean="0"/>
              <a:t>cpg</a:t>
            </a:r>
            <a:r>
              <a:rPr lang="en-US" sz="2800" dirty="0" smtClean="0"/>
              <a:t>, .dbf, .</a:t>
            </a:r>
            <a:r>
              <a:rPr lang="en-US" sz="2800" dirty="0" err="1" smtClean="0"/>
              <a:t>sbx</a:t>
            </a:r>
            <a:r>
              <a:rPr lang="en-US" sz="2800" dirty="0" smtClean="0"/>
              <a:t>, .</a:t>
            </a:r>
            <a:r>
              <a:rPr lang="en-US" sz="2800" dirty="0" err="1" smtClean="0"/>
              <a:t>shx</a:t>
            </a:r>
            <a:r>
              <a:rPr lang="en-US" sz="2800" dirty="0" smtClean="0"/>
              <a:t>, .</a:t>
            </a:r>
            <a:r>
              <a:rPr lang="en-US" sz="2800" dirty="0" err="1" smtClean="0"/>
              <a:t>shp</a:t>
            </a:r>
            <a:r>
              <a:rPr lang="en-US" sz="2800" dirty="0" smtClean="0"/>
              <a:t>, etc.).</a:t>
            </a:r>
          </a:p>
          <a:p>
            <a:pPr lvl="1">
              <a:buSzPct val="75000"/>
              <a:buFont typeface="Courier New" panose="02070309020205020404" pitchFamily="49" charset="0"/>
              <a:buChar char="o"/>
            </a:pPr>
            <a:r>
              <a:rPr lang="en-US" sz="2400" dirty="0" err="1" smtClean="0"/>
              <a:t>Esri</a:t>
            </a:r>
            <a:r>
              <a:rPr lang="en-US" sz="2400" dirty="0" smtClean="0"/>
              <a:t> customers use </a:t>
            </a:r>
            <a:r>
              <a:rPr lang="en-US" sz="2400" dirty="0" err="1" smtClean="0"/>
              <a:t>ArcCatalog</a:t>
            </a:r>
            <a:r>
              <a:rPr lang="en-US" sz="2400" dirty="0" smtClean="0"/>
              <a:t> to ensure all components are bundled correctly; other GIS software customers must ensure all components are included within the zip file.</a:t>
            </a:r>
          </a:p>
          <a:p>
            <a:r>
              <a:rPr lang="en-US" sz="3500" dirty="0" smtClean="0"/>
              <a:t>Name zip file “luca20_&lt;</a:t>
            </a:r>
            <a:r>
              <a:rPr lang="en-US" sz="3500" dirty="0" err="1" smtClean="0"/>
              <a:t>EntityID</a:t>
            </a:r>
            <a:r>
              <a:rPr lang="en-US" sz="3500" dirty="0" smtClean="0"/>
              <a:t>&gt;_ln_changes_return.zip”.</a:t>
            </a:r>
          </a:p>
          <a:p>
            <a:pPr lvl="1">
              <a:buSzPct val="75000"/>
              <a:buFont typeface="Courier New" panose="02070309020205020404" pitchFamily="49" charset="0"/>
              <a:buChar char="o"/>
            </a:pPr>
            <a:r>
              <a:rPr lang="en-US" dirty="0" smtClean="0"/>
              <a:t>Password protection not required, because not Title 13.</a:t>
            </a:r>
          </a:p>
          <a:p>
            <a:r>
              <a:rPr lang="en-US" sz="3500" dirty="0"/>
              <a:t>Copy the zip file to CD/DVD if shipping </a:t>
            </a:r>
            <a:r>
              <a:rPr lang="en-US" sz="3500" dirty="0" smtClean="0"/>
              <a:t>submission, </a:t>
            </a:r>
            <a:r>
              <a:rPr lang="en-US" sz="3500" dirty="0"/>
              <a:t>or stage the zip file for submission via Census Bureau’s secure online web application.</a:t>
            </a:r>
            <a:endParaRPr lang="en-US" sz="3500" dirty="0" smtClean="0"/>
          </a:p>
          <a:p>
            <a:endParaRPr lang="en-US" dirty="0"/>
          </a:p>
        </p:txBody>
      </p:sp>
      <p:sp>
        <p:nvSpPr>
          <p:cNvPr id="4" name="Slide Number Placeholder 3"/>
          <p:cNvSpPr>
            <a:spLocks noGrp="1"/>
          </p:cNvSpPr>
          <p:nvPr>
            <p:ph type="sldNum" sz="quarter" idx="12"/>
          </p:nvPr>
        </p:nvSpPr>
        <p:spPr/>
        <p:txBody>
          <a:bodyPr/>
          <a:lstStyle/>
          <a:p>
            <a:fld id="{03AE04C5-3085-4F64-BC65-54FE2DBF6EB1}" type="slidenum">
              <a:rPr lang="en-US" smtClean="0"/>
              <a:pPr/>
              <a:t>14</a:t>
            </a:fld>
            <a:endParaRPr lang="en-US"/>
          </a:p>
        </p:txBody>
      </p:sp>
    </p:spTree>
    <p:extLst>
      <p:ext uri="{BB962C8B-B14F-4D97-AF65-F5344CB8AC3E}">
        <p14:creationId xmlns:p14="http://schemas.microsoft.com/office/powerpoint/2010/main" val="39608547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0"/>
            <a:ext cx="10972800" cy="1153886"/>
          </a:xfrm>
        </p:spPr>
        <p:txBody>
          <a:bodyPr>
            <a:noAutofit/>
          </a:bodyPr>
          <a:lstStyle/>
          <a:p>
            <a:r>
              <a:rPr lang="en-US" b="1" dirty="0" smtClean="0">
                <a:solidFill>
                  <a:srgbClr val="C00000"/>
                </a:solidFill>
                <a:cs typeface="Times New Roman" panose="02020603050405020304" pitchFamily="18" charset="0"/>
              </a:rPr>
              <a:t>Accompanying paperwork</a:t>
            </a:r>
            <a:endParaRPr lang="en-US" b="1" dirty="0">
              <a:solidFill>
                <a:srgbClr val="C00000"/>
              </a:solidFill>
              <a:cs typeface="Times New Roman" panose="02020603050405020304" pitchFamily="18" charset="0"/>
            </a:endParaRPr>
          </a:p>
        </p:txBody>
      </p:sp>
      <p:pic>
        <p:nvPicPr>
          <p:cNvPr id="9" name="Content Placeholder 8" descr="Author uses visual to show participants the paper D-2011 form that accompanied the original materials and is requested for return with updated materials." title="Image of D-2011, Inventory Form"/>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985000" y="1153886"/>
            <a:ext cx="3584978" cy="49831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Content Placeholder 7"/>
          <p:cNvSpPr>
            <a:spLocks noGrp="1"/>
          </p:cNvSpPr>
          <p:nvPr>
            <p:ph sz="half" idx="1"/>
          </p:nvPr>
        </p:nvSpPr>
        <p:spPr>
          <a:xfrm>
            <a:off x="990600" y="990600"/>
            <a:ext cx="5715000" cy="5146449"/>
          </a:xfrm>
        </p:spPr>
        <p:txBody>
          <a:bodyPr>
            <a:normAutofit fontScale="92500"/>
          </a:bodyPr>
          <a:lstStyle/>
          <a:p>
            <a:r>
              <a:rPr lang="en-US" sz="3600" i="1" dirty="0"/>
              <a:t>Inventory Form for the Return/Submission of LUCA Updated Materials (D-2011</a:t>
            </a:r>
            <a:r>
              <a:rPr lang="en-US" sz="3600" i="1" dirty="0" smtClean="0"/>
              <a:t>)</a:t>
            </a:r>
            <a:r>
              <a:rPr lang="en-US" sz="3600" dirty="0" smtClean="0"/>
              <a:t>.</a:t>
            </a:r>
          </a:p>
          <a:p>
            <a:r>
              <a:rPr lang="en-US" sz="3600" dirty="0" smtClean="0"/>
              <a:t>Provide with submission either as hardcopy or zipped on CD/DVD or with Secure Web Incoming Module (SWIM).</a:t>
            </a:r>
          </a:p>
          <a:p>
            <a:r>
              <a:rPr lang="en-US" sz="3600" dirty="0" smtClean="0"/>
              <a:t>Keep copies for your records.</a:t>
            </a:r>
            <a:endParaRPr lang="en-US" sz="3600" dirty="0"/>
          </a:p>
          <a:p>
            <a:endParaRPr lang="en-US" dirty="0"/>
          </a:p>
        </p:txBody>
      </p:sp>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15</a:t>
            </a:fld>
            <a:endParaRPr lang="en-US" dirty="0">
              <a:solidFill>
                <a:schemeClr val="bg1">
                  <a:lumMod val="65000"/>
                </a:schemeClr>
              </a:solidFill>
            </a:endParaRPr>
          </a:p>
        </p:txBody>
      </p:sp>
    </p:spTree>
    <p:extLst>
      <p:ext uri="{BB962C8B-B14F-4D97-AF65-F5344CB8AC3E}">
        <p14:creationId xmlns:p14="http://schemas.microsoft.com/office/powerpoint/2010/main" val="24839708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900" b="1" dirty="0">
                <a:solidFill>
                  <a:srgbClr val="C00000"/>
                </a:solidFill>
              </a:rPr>
              <a:t>Submitting </a:t>
            </a:r>
            <a:r>
              <a:rPr lang="en-US" sz="4900" b="1" dirty="0" smtClean="0">
                <a:solidFill>
                  <a:srgbClr val="C00000"/>
                </a:solidFill>
              </a:rPr>
              <a:t>updated </a:t>
            </a:r>
            <a:r>
              <a:rPr lang="en-US" sz="4900" b="1" dirty="0">
                <a:solidFill>
                  <a:srgbClr val="C00000"/>
                </a:solidFill>
              </a:rPr>
              <a:t>m</a:t>
            </a:r>
            <a:r>
              <a:rPr lang="en-US" sz="4900" b="1" dirty="0" smtClean="0">
                <a:solidFill>
                  <a:srgbClr val="C00000"/>
                </a:solidFill>
              </a:rPr>
              <a:t>aterials</a:t>
            </a:r>
            <a:r>
              <a:rPr lang="en-US" dirty="0"/>
              <a:t/>
            </a:r>
            <a:br>
              <a:rPr lang="en-US" dirty="0"/>
            </a:br>
            <a:endParaRPr lang="en-US" dirty="0"/>
          </a:p>
        </p:txBody>
      </p:sp>
      <p:sp>
        <p:nvSpPr>
          <p:cNvPr id="3" name="Content Placeholder 2"/>
          <p:cNvSpPr>
            <a:spLocks noGrp="1"/>
          </p:cNvSpPr>
          <p:nvPr>
            <p:ph idx="1"/>
          </p:nvPr>
        </p:nvSpPr>
        <p:spPr>
          <a:xfrm>
            <a:off x="609600" y="864876"/>
            <a:ext cx="10972800" cy="4525963"/>
          </a:xfrm>
        </p:spPr>
        <p:txBody>
          <a:bodyPr/>
          <a:lstStyle/>
          <a:p>
            <a:r>
              <a:rPr lang="en-US" sz="3600" dirty="0" smtClean="0"/>
              <a:t>Shipping instructions.</a:t>
            </a:r>
          </a:p>
          <a:p>
            <a:pPr lvl="1">
              <a:buSzPct val="75000"/>
              <a:buFont typeface="Courier New" panose="02070309020205020404" pitchFamily="49" charset="0"/>
              <a:buChar char="o"/>
            </a:pPr>
            <a:r>
              <a:rPr lang="en-US" sz="3200" dirty="0" smtClean="0"/>
              <a:t>Title 13 details.</a:t>
            </a:r>
          </a:p>
          <a:p>
            <a:pPr>
              <a:buSzPct val="100000"/>
            </a:pPr>
            <a:r>
              <a:rPr lang="en-US" sz="3600" dirty="0" smtClean="0"/>
              <a:t>SWIM introduction.</a:t>
            </a:r>
          </a:p>
          <a:p>
            <a:pPr lvl="1">
              <a:buSzPct val="75000"/>
              <a:buFont typeface="Courier New" panose="02070309020205020404" pitchFamily="49" charset="0"/>
              <a:buChar char="o"/>
            </a:pPr>
            <a:r>
              <a:rPr lang="en-US" sz="3200" dirty="0" smtClean="0"/>
              <a:t>Numerous SWIM procedural screens.</a:t>
            </a:r>
          </a:p>
        </p:txBody>
      </p:sp>
      <p:sp>
        <p:nvSpPr>
          <p:cNvPr id="4" name="Slide Number Placeholder 3"/>
          <p:cNvSpPr>
            <a:spLocks noGrp="1"/>
          </p:cNvSpPr>
          <p:nvPr>
            <p:ph type="sldNum" sz="quarter" idx="12"/>
          </p:nvPr>
        </p:nvSpPr>
        <p:spPr/>
        <p:txBody>
          <a:bodyPr/>
          <a:lstStyle/>
          <a:p>
            <a:fld id="{03AE04C5-3085-4F64-BC65-54FE2DBF6EB1}" type="slidenum">
              <a:rPr lang="en-US" smtClean="0"/>
              <a:pPr/>
              <a:t>16</a:t>
            </a:fld>
            <a:endParaRPr lang="en-US"/>
          </a:p>
        </p:txBody>
      </p:sp>
    </p:spTree>
    <p:extLst>
      <p:ext uri="{BB962C8B-B14F-4D97-AF65-F5344CB8AC3E}">
        <p14:creationId xmlns:p14="http://schemas.microsoft.com/office/powerpoint/2010/main" val="7956125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normAutofit fontScale="90000"/>
          </a:bodyPr>
          <a:lstStyle/>
          <a:p>
            <a:r>
              <a:rPr lang="en-US" sz="4900" b="1" dirty="0" smtClean="0">
                <a:solidFill>
                  <a:srgbClr val="C00000"/>
                </a:solidFill>
                <a:cs typeface="Times New Roman" panose="02020603050405020304" pitchFamily="18" charset="0"/>
              </a:rPr>
              <a:t>Shipping instructions:</a:t>
            </a:r>
            <a:r>
              <a:rPr lang="en-US" b="1" dirty="0" smtClean="0">
                <a:solidFill>
                  <a:srgbClr val="C00000"/>
                </a:solidFill>
                <a:cs typeface="Times New Roman" panose="02020603050405020304" pitchFamily="18" charset="0"/>
              </a:rPr>
              <a:t/>
            </a:r>
            <a:br>
              <a:rPr lang="en-US" b="1" dirty="0" smtClean="0">
                <a:solidFill>
                  <a:srgbClr val="C00000"/>
                </a:solidFill>
                <a:cs typeface="Times New Roman" panose="02020603050405020304" pitchFamily="18" charset="0"/>
              </a:rPr>
            </a:br>
            <a:r>
              <a:rPr lang="en-US" b="1" dirty="0" smtClean="0">
                <a:solidFill>
                  <a:srgbClr val="C00000"/>
                </a:solidFill>
                <a:cs typeface="Times New Roman" panose="02020603050405020304" pitchFamily="18" charset="0"/>
              </a:rPr>
              <a:t>Submissions with updated paper map materials</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587188" y="1143000"/>
            <a:ext cx="10972800" cy="5213351"/>
          </a:xfrm>
        </p:spPr>
        <p:txBody>
          <a:bodyPr>
            <a:normAutofit fontScale="92500" lnSpcReduction="10000"/>
          </a:bodyPr>
          <a:lstStyle/>
          <a:p>
            <a:pPr>
              <a:buSzPct val="100000"/>
            </a:pPr>
            <a:r>
              <a:rPr lang="en-US" dirty="0" smtClean="0"/>
              <a:t>Follow procedures for </a:t>
            </a:r>
            <a:r>
              <a:rPr lang="en-US" dirty="0"/>
              <a:t>shipping Title 13 </a:t>
            </a:r>
            <a:r>
              <a:rPr lang="en-US" dirty="0" smtClean="0"/>
              <a:t>materials.</a:t>
            </a:r>
            <a:endParaRPr lang="en-US" dirty="0"/>
          </a:p>
          <a:p>
            <a:pPr>
              <a:buSzPct val="100000"/>
            </a:pPr>
            <a:r>
              <a:rPr lang="en-US" dirty="0" smtClean="0"/>
              <a:t>Double wrap Title 13 printed materials (paper maps) using inner/outer envelope (or box/container). Label both sides of inner envelope with “</a:t>
            </a:r>
            <a:r>
              <a:rPr lang="en-US" b="1" dirty="0" smtClean="0"/>
              <a:t>DISCLOSURE PROHIBITED BY Title 13, U.S.C.</a:t>
            </a:r>
            <a:r>
              <a:rPr lang="en-US" dirty="0" smtClean="0"/>
              <a:t>”.</a:t>
            </a:r>
          </a:p>
          <a:p>
            <a:pPr>
              <a:buSzPct val="100000"/>
            </a:pPr>
            <a:r>
              <a:rPr lang="en-US" dirty="0" smtClean="0"/>
              <a:t>Place inner envelope into the outer envelope (or box/container).</a:t>
            </a:r>
          </a:p>
          <a:p>
            <a:pPr>
              <a:buSzPct val="100000"/>
            </a:pPr>
            <a:r>
              <a:rPr lang="en-US" dirty="0"/>
              <a:t>I</a:t>
            </a:r>
            <a:r>
              <a:rPr lang="en-US" dirty="0" smtClean="0"/>
              <a:t>nclude CD/DVD of zipped address list and </a:t>
            </a:r>
            <a:r>
              <a:rPr lang="en-US" dirty="0"/>
              <a:t>completed D-2011, either hardcopy or as its own zipped file on same CD/DVD</a:t>
            </a:r>
            <a:r>
              <a:rPr lang="en-US" dirty="0" smtClean="0"/>
              <a:t>.</a:t>
            </a:r>
          </a:p>
          <a:p>
            <a:pPr>
              <a:buSzPct val="100000"/>
            </a:pPr>
            <a:r>
              <a:rPr lang="en-US" dirty="0"/>
              <a:t>Use mailing label included with original materials to ship to National Processing Center in </a:t>
            </a:r>
            <a:r>
              <a:rPr lang="en-US" dirty="0" smtClean="0"/>
              <a:t>Jeffersonville, </a:t>
            </a:r>
            <a:r>
              <a:rPr lang="en-US" dirty="0"/>
              <a:t>IN.</a:t>
            </a:r>
          </a:p>
          <a:p>
            <a:pPr>
              <a:buSzPct val="100000"/>
            </a:pPr>
            <a:r>
              <a:rPr lang="en-US" dirty="0"/>
              <a:t>For any shipping uncertainty, consult Respondent Guide or contact Census Bureau.</a:t>
            </a:r>
          </a:p>
          <a:p>
            <a:pPr>
              <a:buSzPct val="100000"/>
            </a:pPr>
            <a:endParaRPr lang="en-US" dirty="0" smtClean="0"/>
          </a:p>
        </p:txBody>
      </p:sp>
      <p:sp>
        <p:nvSpPr>
          <p:cNvPr id="4" name="Slide Number Placeholder 3"/>
          <p:cNvSpPr>
            <a:spLocks noGrp="1"/>
          </p:cNvSpPr>
          <p:nvPr>
            <p:ph type="sldNum" sz="quarter" idx="12"/>
          </p:nvPr>
        </p:nvSpPr>
        <p:spPr/>
        <p:txBody>
          <a:bodyPr/>
          <a:lstStyle/>
          <a:p>
            <a:fld id="{03AE04C5-3085-4F64-BC65-54FE2DBF6EB1}" type="slidenum">
              <a:rPr lang="en-US" smtClean="0"/>
              <a:pPr/>
              <a:t>17</a:t>
            </a:fld>
            <a:endParaRPr lang="en-US"/>
          </a:p>
        </p:txBody>
      </p:sp>
    </p:spTree>
    <p:extLst>
      <p:ext uri="{BB962C8B-B14F-4D97-AF65-F5344CB8AC3E}">
        <p14:creationId xmlns:p14="http://schemas.microsoft.com/office/powerpoint/2010/main" val="6467213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3447"/>
            <a:ext cx="10972800" cy="1281953"/>
          </a:xfrm>
        </p:spPr>
        <p:txBody>
          <a:bodyPr>
            <a:normAutofit fontScale="90000"/>
          </a:bodyPr>
          <a:lstStyle/>
          <a:p>
            <a:r>
              <a:rPr lang="en-US" sz="4900" b="1" dirty="0" smtClean="0">
                <a:solidFill>
                  <a:srgbClr val="C00000"/>
                </a:solidFill>
                <a:cs typeface="Times New Roman" panose="02020603050405020304" pitchFamily="18" charset="0"/>
              </a:rPr>
              <a:t>Shipping instructions:</a:t>
            </a:r>
            <a:r>
              <a:rPr lang="en-US" b="1" dirty="0" smtClean="0">
                <a:solidFill>
                  <a:srgbClr val="C00000"/>
                </a:solidFill>
                <a:cs typeface="Times New Roman" panose="02020603050405020304" pitchFamily="18" charset="0"/>
              </a:rPr>
              <a:t/>
            </a:r>
            <a:br>
              <a:rPr lang="en-US" b="1" dirty="0" smtClean="0">
                <a:solidFill>
                  <a:srgbClr val="C00000"/>
                </a:solidFill>
                <a:cs typeface="Times New Roman" panose="02020603050405020304" pitchFamily="18" charset="0"/>
              </a:rPr>
            </a:br>
            <a:r>
              <a:rPr lang="en-US" b="1" dirty="0" smtClean="0">
                <a:solidFill>
                  <a:srgbClr val="C00000"/>
                </a:solidFill>
                <a:cs typeface="Times New Roman" panose="02020603050405020304" pitchFamily="18" charset="0"/>
              </a:rPr>
              <a:t>Submissions with updated digital map materials</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09600" y="1256675"/>
            <a:ext cx="10972800" cy="4908551"/>
          </a:xfrm>
        </p:spPr>
        <p:txBody>
          <a:bodyPr>
            <a:normAutofit lnSpcReduction="10000"/>
          </a:bodyPr>
          <a:lstStyle/>
          <a:p>
            <a:pPr>
              <a:buSzPct val="100000"/>
            </a:pPr>
            <a:r>
              <a:rPr lang="en-US" sz="3600" dirty="0" smtClean="0"/>
              <a:t>Ensure to include:</a:t>
            </a:r>
          </a:p>
          <a:p>
            <a:pPr lvl="1">
              <a:buSzPct val="75000"/>
              <a:buFont typeface="Courier New" panose="02070309020205020404" pitchFamily="49" charset="0"/>
              <a:buChar char="o"/>
            </a:pPr>
            <a:r>
              <a:rPr lang="en-US" sz="3200" dirty="0" smtClean="0"/>
              <a:t>CD/DVD </a:t>
            </a:r>
            <a:r>
              <a:rPr lang="en-US" sz="3200" dirty="0"/>
              <a:t>of zipped updated address list and zipped updated edges </a:t>
            </a:r>
            <a:r>
              <a:rPr lang="en-US" sz="3200" dirty="0" err="1"/>
              <a:t>shapefile</a:t>
            </a:r>
            <a:r>
              <a:rPr lang="en-US" sz="3200" dirty="0"/>
              <a:t>.</a:t>
            </a:r>
          </a:p>
          <a:p>
            <a:pPr lvl="1">
              <a:buSzPct val="75000"/>
              <a:buFont typeface="Courier New" panose="02070309020205020404" pitchFamily="49" charset="0"/>
              <a:buChar char="o"/>
            </a:pPr>
            <a:r>
              <a:rPr lang="en-US" sz="3200" dirty="0"/>
              <a:t>C</a:t>
            </a:r>
            <a:r>
              <a:rPr lang="en-US" sz="3200" dirty="0" smtClean="0"/>
              <a:t>ompleted </a:t>
            </a:r>
            <a:r>
              <a:rPr lang="en-US" sz="3200" dirty="0"/>
              <a:t>D-2011, either hardcopy or as its own zipped file on same CD/DVD</a:t>
            </a:r>
            <a:r>
              <a:rPr lang="en-US" sz="3200" dirty="0" smtClean="0"/>
              <a:t>.</a:t>
            </a:r>
          </a:p>
          <a:p>
            <a:pPr>
              <a:buSzPct val="100000"/>
            </a:pPr>
            <a:r>
              <a:rPr lang="en-US" sz="3600" dirty="0"/>
              <a:t>Use mailing label included with original materials to ship to National Processing Center in </a:t>
            </a:r>
            <a:r>
              <a:rPr lang="en-US" sz="3600" dirty="0" smtClean="0"/>
              <a:t>Jeffersonville, </a:t>
            </a:r>
            <a:r>
              <a:rPr lang="en-US" sz="3600" dirty="0"/>
              <a:t>IN.</a:t>
            </a:r>
          </a:p>
          <a:p>
            <a:pPr>
              <a:buSzPct val="100000"/>
            </a:pPr>
            <a:r>
              <a:rPr lang="en-US" sz="3600" dirty="0"/>
              <a:t>For any shipping uncertainty, consult Respondent Guide or contact </a:t>
            </a:r>
            <a:r>
              <a:rPr lang="en-US" sz="3600" dirty="0" smtClean="0"/>
              <a:t>the help desk.</a:t>
            </a:r>
          </a:p>
          <a:p>
            <a:pPr>
              <a:buSzPct val="75000"/>
              <a:buFont typeface="Courier New" panose="02070309020205020404" pitchFamily="49" charset="0"/>
              <a:buChar char="o"/>
            </a:pPr>
            <a:endParaRPr lang="en-US" dirty="0" smtClean="0"/>
          </a:p>
        </p:txBody>
      </p:sp>
      <p:sp>
        <p:nvSpPr>
          <p:cNvPr id="4" name="Slide Number Placeholder 3"/>
          <p:cNvSpPr>
            <a:spLocks noGrp="1"/>
          </p:cNvSpPr>
          <p:nvPr>
            <p:ph type="sldNum" sz="quarter" idx="12"/>
          </p:nvPr>
        </p:nvSpPr>
        <p:spPr/>
        <p:txBody>
          <a:bodyPr/>
          <a:lstStyle/>
          <a:p>
            <a:fld id="{03AE04C5-3085-4F64-BC65-54FE2DBF6EB1}" type="slidenum">
              <a:rPr lang="en-US" smtClean="0"/>
              <a:pPr/>
              <a:t>18</a:t>
            </a:fld>
            <a:endParaRPr lang="en-US"/>
          </a:p>
        </p:txBody>
      </p:sp>
    </p:spTree>
    <p:extLst>
      <p:ext uri="{BB962C8B-B14F-4D97-AF65-F5344CB8AC3E}">
        <p14:creationId xmlns:p14="http://schemas.microsoft.com/office/powerpoint/2010/main" val="12412459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351" y="11502"/>
            <a:ext cx="10972800" cy="1143000"/>
          </a:xfrm>
        </p:spPr>
        <p:txBody>
          <a:bodyPr>
            <a:normAutofit fontScale="90000"/>
          </a:bodyPr>
          <a:lstStyle/>
          <a:p>
            <a:r>
              <a:rPr lang="en-US" sz="4900" b="1" dirty="0" smtClean="0">
                <a:solidFill>
                  <a:srgbClr val="C00000"/>
                </a:solidFill>
                <a:cs typeface="Times New Roman" panose="02020603050405020304" pitchFamily="18" charset="0"/>
              </a:rPr>
              <a:t>Shipping instructions:</a:t>
            </a:r>
            <a:r>
              <a:rPr lang="en-US" b="1" dirty="0" smtClean="0">
                <a:solidFill>
                  <a:srgbClr val="C00000"/>
                </a:solidFill>
                <a:cs typeface="Times New Roman" panose="02020603050405020304" pitchFamily="18" charset="0"/>
              </a:rPr>
              <a:t/>
            </a:r>
            <a:br>
              <a:rPr lang="en-US" b="1" dirty="0" smtClean="0">
                <a:solidFill>
                  <a:srgbClr val="C00000"/>
                </a:solidFill>
                <a:cs typeface="Times New Roman" panose="02020603050405020304" pitchFamily="18" charset="0"/>
              </a:rPr>
            </a:br>
            <a:r>
              <a:rPr lang="en-US" sz="4000" b="1" dirty="0" smtClean="0">
                <a:solidFill>
                  <a:srgbClr val="C00000"/>
                </a:solidFill>
                <a:cs typeface="Times New Roman" panose="02020603050405020304" pitchFamily="18" charset="0"/>
              </a:rPr>
              <a:t>Title 13 details – double wrap visual</a:t>
            </a:r>
            <a:endParaRPr lang="en-US" b="1" dirty="0">
              <a:solidFill>
                <a:srgbClr val="C00000"/>
              </a:solidFill>
              <a:cs typeface="Times New Roman" panose="02020603050405020304" pitchFamily="18" charset="0"/>
            </a:endParaRPr>
          </a:p>
        </p:txBody>
      </p:sp>
      <p:pic>
        <p:nvPicPr>
          <p:cNvPr id="4" name="Content Placeholder 3" descr="Author uses this visual to illustrate the proper way to label the inner and outer envelopes to protect the Title 13 materials.  This process is outlined in the Respondent Guide." title="Image of proper inner and outer envelope double wrap"/>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615351" y="1154502"/>
            <a:ext cx="10972800" cy="4484298"/>
          </a:xfrm>
          <a:prstGeom prst="rect">
            <a:avLst/>
          </a:prstGeom>
        </p:spPr>
      </p:pic>
      <p:sp>
        <p:nvSpPr>
          <p:cNvPr id="3" name="Slide Number Placeholder 2"/>
          <p:cNvSpPr>
            <a:spLocks noGrp="1"/>
          </p:cNvSpPr>
          <p:nvPr>
            <p:ph type="sldNum" sz="quarter" idx="12"/>
          </p:nvPr>
        </p:nvSpPr>
        <p:spPr/>
        <p:txBody>
          <a:bodyPr/>
          <a:lstStyle/>
          <a:p>
            <a:fld id="{03AE04C5-3085-4F64-BC65-54FE2DBF6EB1}" type="slidenum">
              <a:rPr lang="en-US" smtClean="0"/>
              <a:pPr/>
              <a:t>19</a:t>
            </a:fld>
            <a:endParaRPr lang="en-US"/>
          </a:p>
        </p:txBody>
      </p:sp>
    </p:spTree>
    <p:extLst>
      <p:ext uri="{BB962C8B-B14F-4D97-AF65-F5344CB8AC3E}">
        <p14:creationId xmlns:p14="http://schemas.microsoft.com/office/powerpoint/2010/main" val="35089141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1771"/>
            <a:ext cx="10972800" cy="1143000"/>
          </a:xfrm>
        </p:spPr>
        <p:txBody>
          <a:bodyPr/>
          <a:lstStyle/>
          <a:p>
            <a:r>
              <a:rPr lang="en-US" b="1" dirty="0" smtClean="0">
                <a:solidFill>
                  <a:srgbClr val="C00000"/>
                </a:solidFill>
              </a:rPr>
              <a:t>Agenda</a:t>
            </a:r>
            <a:endParaRPr lang="en-US" b="1" dirty="0">
              <a:solidFill>
                <a:srgbClr val="C00000"/>
              </a:solidFill>
            </a:endParaRPr>
          </a:p>
        </p:txBody>
      </p:sp>
      <p:sp>
        <p:nvSpPr>
          <p:cNvPr id="3" name="Content Placeholder 2"/>
          <p:cNvSpPr>
            <a:spLocks noGrp="1"/>
          </p:cNvSpPr>
          <p:nvPr>
            <p:ph idx="1"/>
          </p:nvPr>
        </p:nvSpPr>
        <p:spPr>
          <a:xfrm>
            <a:off x="609600" y="914400"/>
            <a:ext cx="10972800" cy="4948518"/>
          </a:xfrm>
        </p:spPr>
        <p:txBody>
          <a:bodyPr>
            <a:normAutofit/>
          </a:bodyPr>
          <a:lstStyle/>
          <a:p>
            <a:r>
              <a:rPr lang="en-US" sz="3600" dirty="0" smtClean="0"/>
              <a:t>Preparing updated </a:t>
            </a:r>
            <a:r>
              <a:rPr lang="en-US" sz="3600" dirty="0"/>
              <a:t>m</a:t>
            </a:r>
            <a:r>
              <a:rPr lang="en-US" sz="3600" dirty="0" smtClean="0"/>
              <a:t>aterials for submission.</a:t>
            </a:r>
          </a:p>
          <a:p>
            <a:r>
              <a:rPr lang="en-US" sz="3600" dirty="0" smtClean="0"/>
              <a:t>Submitting updated materials.</a:t>
            </a:r>
          </a:p>
          <a:p>
            <a:r>
              <a:rPr lang="en-US" sz="3600" dirty="0" smtClean="0"/>
              <a:t>Next </a:t>
            </a:r>
            <a:r>
              <a:rPr lang="en-US" sz="3600" dirty="0"/>
              <a:t>s</a:t>
            </a:r>
            <a:r>
              <a:rPr lang="en-US" sz="3600" dirty="0" smtClean="0"/>
              <a:t>teps.</a:t>
            </a:r>
          </a:p>
          <a:p>
            <a:r>
              <a:rPr lang="en-US" sz="3600" dirty="0" smtClean="0"/>
              <a:t>Support and assistance.</a:t>
            </a:r>
          </a:p>
          <a:p>
            <a:r>
              <a:rPr lang="en-US" sz="3600" dirty="0" smtClean="0"/>
              <a:t>Connect with us.</a:t>
            </a:r>
          </a:p>
        </p:txBody>
      </p:sp>
      <p:sp>
        <p:nvSpPr>
          <p:cNvPr id="4" name="Slide Number Placeholder 3"/>
          <p:cNvSpPr>
            <a:spLocks noGrp="1"/>
          </p:cNvSpPr>
          <p:nvPr>
            <p:ph type="sldNum" sz="quarter" idx="12"/>
          </p:nvPr>
        </p:nvSpPr>
        <p:spPr/>
        <p:txBody>
          <a:bodyPr/>
          <a:lstStyle/>
          <a:p>
            <a:fld id="{03AE04C5-3085-4F64-BC65-54FE2DBF6EB1}" type="slidenum">
              <a:rPr lang="en-US" smtClean="0"/>
              <a:pPr/>
              <a:t>2</a:t>
            </a:fld>
            <a:endParaRPr lang="en-US"/>
          </a:p>
        </p:txBody>
      </p:sp>
    </p:spTree>
    <p:extLst>
      <p:ext uri="{BB962C8B-B14F-4D97-AF65-F5344CB8AC3E}">
        <p14:creationId xmlns:p14="http://schemas.microsoft.com/office/powerpoint/2010/main" val="12303598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8755"/>
            <a:ext cx="10972800" cy="1143000"/>
          </a:xfrm>
        </p:spPr>
        <p:txBody>
          <a:bodyPr>
            <a:normAutofit/>
          </a:bodyPr>
          <a:lstStyle/>
          <a:p>
            <a:r>
              <a:rPr lang="en-US" sz="4900" b="1" dirty="0" smtClean="0">
                <a:solidFill>
                  <a:srgbClr val="C00000"/>
                </a:solidFill>
                <a:latin typeface="Calibri" panose="020F0502020204030204" pitchFamily="34" charset="0"/>
                <a:cs typeface="Times New Roman" panose="02020603050405020304" pitchFamily="18" charset="0"/>
              </a:rPr>
              <a:t>SWIM introduction</a:t>
            </a:r>
            <a:endParaRPr lang="en-US" sz="4000"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625839" y="838200"/>
            <a:ext cx="10972800" cy="4924245"/>
          </a:xfrm>
        </p:spPr>
        <p:txBody>
          <a:bodyPr>
            <a:normAutofit lnSpcReduction="10000"/>
          </a:bodyPr>
          <a:lstStyle/>
          <a:p>
            <a:r>
              <a:rPr lang="en-US" sz="3600" dirty="0" smtClean="0"/>
              <a:t>Official web portal for uploading materials to Census Bureau.</a:t>
            </a:r>
          </a:p>
          <a:p>
            <a:r>
              <a:rPr lang="en-US" sz="3600" dirty="0" smtClean="0"/>
              <a:t>Used for other programs in addition to LUCA.</a:t>
            </a:r>
          </a:p>
          <a:p>
            <a:r>
              <a:rPr lang="en-US" sz="3600" dirty="0" smtClean="0"/>
              <a:t>Accounts are people based, not entity based.</a:t>
            </a:r>
          </a:p>
          <a:p>
            <a:r>
              <a:rPr lang="en-US" sz="3600" dirty="0" smtClean="0"/>
              <a:t>12 digit registration token to establish account provided by Census Bureau.</a:t>
            </a:r>
          </a:p>
          <a:p>
            <a:r>
              <a:rPr lang="en-US" sz="3600" dirty="0" smtClean="0"/>
              <a:t>Only accepts .ZIP files.</a:t>
            </a:r>
          </a:p>
          <a:p>
            <a:r>
              <a:rPr lang="en-US" sz="3600" dirty="0"/>
              <a:t>S</a:t>
            </a:r>
            <a:r>
              <a:rPr lang="en-US" sz="3600" dirty="0" smtClean="0"/>
              <a:t>ize limitation of 250 megabytes.</a:t>
            </a:r>
          </a:p>
          <a:p>
            <a:endParaRPr lang="en-US" dirty="0"/>
          </a:p>
        </p:txBody>
      </p:sp>
      <p:sp>
        <p:nvSpPr>
          <p:cNvPr id="4" name="Slide Number Placeholder 3"/>
          <p:cNvSpPr>
            <a:spLocks noGrp="1"/>
          </p:cNvSpPr>
          <p:nvPr>
            <p:ph type="sldNum" sz="quarter" idx="12"/>
          </p:nvPr>
        </p:nvSpPr>
        <p:spPr/>
        <p:txBody>
          <a:bodyPr/>
          <a:lstStyle/>
          <a:p>
            <a:fld id="{03AE04C5-3085-4F64-BC65-54FE2DBF6EB1}" type="slidenum">
              <a:rPr lang="en-US" smtClean="0"/>
              <a:pPr/>
              <a:t>20</a:t>
            </a:fld>
            <a:endParaRPr lang="en-US"/>
          </a:p>
        </p:txBody>
      </p:sp>
    </p:spTree>
    <p:extLst>
      <p:ext uri="{BB962C8B-B14F-4D97-AF65-F5344CB8AC3E}">
        <p14:creationId xmlns:p14="http://schemas.microsoft.com/office/powerpoint/2010/main" val="3704361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normAutofit/>
          </a:bodyPr>
          <a:lstStyle/>
          <a:p>
            <a:r>
              <a:rPr lang="en-US" b="1" dirty="0" smtClean="0">
                <a:solidFill>
                  <a:srgbClr val="C00000"/>
                </a:solidFill>
                <a:cs typeface="Times New Roman" panose="02020603050405020304" pitchFamily="18" charset="0"/>
              </a:rPr>
              <a:t>SWIM </a:t>
            </a:r>
            <a:r>
              <a:rPr lang="en-US" b="1" dirty="0">
                <a:solidFill>
                  <a:srgbClr val="C00000"/>
                </a:solidFill>
                <a:cs typeface="Times New Roman" panose="02020603050405020304" pitchFamily="18" charset="0"/>
              </a:rPr>
              <a:t>a</a:t>
            </a:r>
            <a:r>
              <a:rPr lang="en-US" b="1" dirty="0" smtClean="0">
                <a:solidFill>
                  <a:srgbClr val="C00000"/>
                </a:solidFill>
                <a:cs typeface="Times New Roman" panose="02020603050405020304" pitchFamily="18" charset="0"/>
              </a:rPr>
              <a:t>ccount login and welcome screens</a:t>
            </a:r>
            <a:endParaRPr lang="en-US" dirty="0"/>
          </a:p>
        </p:txBody>
      </p:sp>
      <p:sp>
        <p:nvSpPr>
          <p:cNvPr id="15" name="TextBox 14"/>
          <p:cNvSpPr txBox="1"/>
          <p:nvPr/>
        </p:nvSpPr>
        <p:spPr>
          <a:xfrm>
            <a:off x="5491893" y="1164595"/>
            <a:ext cx="5649786" cy="523220"/>
          </a:xfrm>
          <a:prstGeom prst="rect">
            <a:avLst/>
          </a:prstGeom>
          <a:noFill/>
        </p:spPr>
        <p:txBody>
          <a:bodyPr wrap="square" rtlCol="0">
            <a:spAutoFit/>
          </a:bodyPr>
          <a:lstStyle/>
          <a:p>
            <a:r>
              <a:rPr lang="en-US" sz="2800" dirty="0" smtClean="0">
                <a:hlinkClick r:id="rId3"/>
              </a:rPr>
              <a:t>&lt;https://respond.census.gov/swim/&gt;</a:t>
            </a:r>
            <a:endParaRPr lang="en-US" sz="2800" dirty="0"/>
          </a:p>
        </p:txBody>
      </p:sp>
      <p:pic>
        <p:nvPicPr>
          <p:cNvPr id="5" name="Content Placeholder 4" title="Image of SWIM Login screen"/>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1134529" y="990600"/>
            <a:ext cx="4123271" cy="5105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Content Placeholder 12" title="Image of SWIM Welcome screen, New Upload button"/>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5630863" y="2094870"/>
            <a:ext cx="5371846" cy="27647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21</a:t>
            </a:fld>
            <a:endParaRPr lang="en-US" dirty="0">
              <a:solidFill>
                <a:schemeClr val="bg1">
                  <a:lumMod val="65000"/>
                </a:schemeClr>
              </a:solidFill>
            </a:endParaRPr>
          </a:p>
        </p:txBody>
      </p:sp>
    </p:spTree>
    <p:extLst>
      <p:ext uri="{BB962C8B-B14F-4D97-AF65-F5344CB8AC3E}">
        <p14:creationId xmlns:p14="http://schemas.microsoft.com/office/powerpoint/2010/main" val="13891406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89038"/>
          </a:xfrm>
        </p:spPr>
        <p:txBody>
          <a:bodyPr>
            <a:normAutofit/>
          </a:bodyPr>
          <a:lstStyle/>
          <a:p>
            <a:r>
              <a:rPr lang="en-US" b="1" dirty="0" smtClean="0">
                <a:solidFill>
                  <a:srgbClr val="C00000"/>
                </a:solidFill>
                <a:cs typeface="Times New Roman" panose="02020603050405020304" pitchFamily="18" charset="0"/>
              </a:rPr>
              <a:t>SWIM </a:t>
            </a:r>
            <a:r>
              <a:rPr lang="en-US" b="1" dirty="0">
                <a:solidFill>
                  <a:srgbClr val="C00000"/>
                </a:solidFill>
                <a:cs typeface="Times New Roman" panose="02020603050405020304" pitchFamily="18" charset="0"/>
              </a:rPr>
              <a:t>a</a:t>
            </a:r>
            <a:r>
              <a:rPr lang="en-US" b="1" dirty="0" smtClean="0">
                <a:solidFill>
                  <a:srgbClr val="C00000"/>
                </a:solidFill>
                <a:cs typeface="Times New Roman" panose="02020603050405020304" pitchFamily="18" charset="0"/>
              </a:rPr>
              <a:t>ccount registration screens</a:t>
            </a:r>
            <a:endParaRPr lang="en-US" sz="4800" b="1" dirty="0">
              <a:solidFill>
                <a:srgbClr val="C00000"/>
              </a:solidFill>
              <a:cs typeface="Times New Roman" panose="02020603050405020304" pitchFamily="18" charset="0"/>
            </a:endParaRPr>
          </a:p>
        </p:txBody>
      </p:sp>
      <p:pic>
        <p:nvPicPr>
          <p:cNvPr id="4" name="Content Placeholder 3" title="Image of SWIM login screen, account registration button"/>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752600" y="990600"/>
            <a:ext cx="3657601" cy="50715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Content Placeholder 9" title="Image of SWIM account registration detail screen"/>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768386" y="990599"/>
            <a:ext cx="3993626" cy="50715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22</a:t>
            </a:fld>
            <a:endParaRPr lang="en-US" dirty="0">
              <a:solidFill>
                <a:schemeClr val="bg1">
                  <a:lumMod val="65000"/>
                </a:schemeClr>
              </a:solidFill>
            </a:endParaRPr>
          </a:p>
        </p:txBody>
      </p:sp>
    </p:spTree>
    <p:extLst>
      <p:ext uri="{BB962C8B-B14F-4D97-AF65-F5344CB8AC3E}">
        <p14:creationId xmlns:p14="http://schemas.microsoft.com/office/powerpoint/2010/main" val="29684360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2999" y="10886"/>
            <a:ext cx="9982201" cy="1143000"/>
          </a:xfrm>
        </p:spPr>
        <p:txBody>
          <a:bodyPr>
            <a:normAutofit fontScale="90000"/>
          </a:bodyPr>
          <a:lstStyle/>
          <a:p>
            <a:r>
              <a:rPr lang="en-US" b="1" dirty="0" smtClean="0">
                <a:solidFill>
                  <a:srgbClr val="C00000"/>
                </a:solidFill>
                <a:cs typeface="Times New Roman" panose="02020603050405020304" pitchFamily="18" charset="0"/>
              </a:rPr>
              <a:t>SWIM login and welcome screens after account registration</a:t>
            </a:r>
            <a:endParaRPr lang="en-US" sz="4800" b="1" dirty="0">
              <a:solidFill>
                <a:srgbClr val="C00000"/>
              </a:solidFill>
              <a:cs typeface="Times New Roman" panose="02020603050405020304" pitchFamily="18" charset="0"/>
            </a:endParaRPr>
          </a:p>
        </p:txBody>
      </p:sp>
      <p:pic>
        <p:nvPicPr>
          <p:cNvPr id="5" name="Content Placeholder 4" title="Image of SWIM Welcome screen, New Upload button"/>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23896" y="2220170"/>
            <a:ext cx="4994377" cy="26082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Content Placeholder 6" title="Image of SWIM Login screen"/>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1829345" y="1188523"/>
            <a:ext cx="3865023" cy="48312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23</a:t>
            </a:fld>
            <a:endParaRPr lang="en-US" dirty="0">
              <a:solidFill>
                <a:schemeClr val="bg1">
                  <a:lumMod val="65000"/>
                </a:schemeClr>
              </a:solidFill>
            </a:endParaRPr>
          </a:p>
        </p:txBody>
      </p:sp>
    </p:spTree>
    <p:extLst>
      <p:ext uri="{BB962C8B-B14F-4D97-AF65-F5344CB8AC3E}">
        <p14:creationId xmlns:p14="http://schemas.microsoft.com/office/powerpoint/2010/main" val="20056277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8755"/>
            <a:ext cx="10972800" cy="1143000"/>
          </a:xfrm>
        </p:spPr>
        <p:txBody>
          <a:bodyPr>
            <a:normAutofit/>
          </a:bodyPr>
          <a:lstStyle/>
          <a:p>
            <a:r>
              <a:rPr lang="en-US" b="1" dirty="0" smtClean="0">
                <a:solidFill>
                  <a:srgbClr val="C00000"/>
                </a:solidFill>
                <a:cs typeface="Times New Roman" panose="02020603050405020304" pitchFamily="18" charset="0"/>
              </a:rPr>
              <a:t>SWIM start </a:t>
            </a:r>
            <a:r>
              <a:rPr lang="en-US" b="1" dirty="0">
                <a:solidFill>
                  <a:srgbClr val="C00000"/>
                </a:solidFill>
                <a:cs typeface="Times New Roman" panose="02020603050405020304" pitchFamily="18" charset="0"/>
              </a:rPr>
              <a:t>n</a:t>
            </a:r>
            <a:r>
              <a:rPr lang="en-US" b="1" dirty="0" smtClean="0">
                <a:solidFill>
                  <a:srgbClr val="C00000"/>
                </a:solidFill>
                <a:cs typeface="Times New Roman" panose="02020603050405020304" pitchFamily="18" charset="0"/>
              </a:rPr>
              <a:t>ew upload screen</a:t>
            </a:r>
            <a:endParaRPr lang="en-US" b="1" dirty="0">
              <a:solidFill>
                <a:srgbClr val="C00000"/>
              </a:solidFill>
              <a:cs typeface="Times New Roman" panose="02020603050405020304" pitchFamily="18" charset="0"/>
            </a:endParaRPr>
          </a:p>
        </p:txBody>
      </p:sp>
      <p:pic>
        <p:nvPicPr>
          <p:cNvPr id="5" name="Content Placeholder 4" title="Image of SWIM, Start New Upload screen"/>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35566" y="1066799"/>
            <a:ext cx="11120869" cy="49816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mtClean="0"/>
              <a:pPr/>
              <a:t>24</a:t>
            </a:fld>
            <a:endParaRPr lang="en-US"/>
          </a:p>
        </p:txBody>
      </p:sp>
    </p:spTree>
    <p:extLst>
      <p:ext uri="{BB962C8B-B14F-4D97-AF65-F5344CB8AC3E}">
        <p14:creationId xmlns:p14="http://schemas.microsoft.com/office/powerpoint/2010/main" val="2824369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5859"/>
            <a:ext cx="10972800" cy="1143000"/>
          </a:xfrm>
        </p:spPr>
        <p:txBody>
          <a:bodyPr>
            <a:normAutofit/>
          </a:bodyPr>
          <a:lstStyle/>
          <a:p>
            <a:r>
              <a:rPr lang="en-US" b="1" dirty="0" smtClean="0">
                <a:solidFill>
                  <a:srgbClr val="C00000"/>
                </a:solidFill>
                <a:cs typeface="Times New Roman" panose="02020603050405020304" pitchFamily="18" charset="0"/>
              </a:rPr>
              <a:t>SWIM type of LUCA entity screen</a:t>
            </a:r>
            <a:endParaRPr lang="en-US" b="1" dirty="0">
              <a:solidFill>
                <a:srgbClr val="C00000"/>
              </a:solidFill>
              <a:cs typeface="Times New Roman" panose="02020603050405020304" pitchFamily="18" charset="0"/>
            </a:endParaRPr>
          </a:p>
        </p:txBody>
      </p:sp>
      <p:pic>
        <p:nvPicPr>
          <p:cNvPr id="4" name="Content Placeholder 3" title="Image of SWIM, choose type of LUCA entity screen"/>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75298" y="990600"/>
            <a:ext cx="11241404" cy="37786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mtClean="0"/>
              <a:pPr/>
              <a:t>25</a:t>
            </a:fld>
            <a:endParaRPr lang="en-US"/>
          </a:p>
        </p:txBody>
      </p:sp>
    </p:spTree>
    <p:extLst>
      <p:ext uri="{BB962C8B-B14F-4D97-AF65-F5344CB8AC3E}">
        <p14:creationId xmlns:p14="http://schemas.microsoft.com/office/powerpoint/2010/main" val="3370004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 y="21771"/>
            <a:ext cx="10972800" cy="1426029"/>
          </a:xfrm>
        </p:spPr>
        <p:txBody>
          <a:bodyPr>
            <a:normAutofit/>
          </a:bodyPr>
          <a:lstStyle/>
          <a:p>
            <a:r>
              <a:rPr lang="en-US" b="1" dirty="0" smtClean="0">
                <a:solidFill>
                  <a:srgbClr val="C00000"/>
                </a:solidFill>
                <a:cs typeface="Times New Roman" panose="02020603050405020304" pitchFamily="18" charset="0"/>
              </a:rPr>
              <a:t>SWIM select a .ZIP to upload screen</a:t>
            </a:r>
            <a:endParaRPr lang="en-US" b="1" dirty="0">
              <a:solidFill>
                <a:srgbClr val="C00000"/>
              </a:solidFill>
              <a:cs typeface="Times New Roman" panose="02020603050405020304" pitchFamily="18" charset="0"/>
            </a:endParaRPr>
          </a:p>
        </p:txBody>
      </p:sp>
      <p:pic>
        <p:nvPicPr>
          <p:cNvPr id="5" name="Content Placeholder 4" title="Image of SWIM, select .zip to upload screen"/>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85850" y="1066800"/>
            <a:ext cx="10020300" cy="49303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mtClean="0"/>
              <a:pPr/>
              <a:t>26</a:t>
            </a:fld>
            <a:endParaRPr lang="en-US"/>
          </a:p>
        </p:txBody>
      </p:sp>
    </p:spTree>
    <p:extLst>
      <p:ext uri="{BB962C8B-B14F-4D97-AF65-F5344CB8AC3E}">
        <p14:creationId xmlns:p14="http://schemas.microsoft.com/office/powerpoint/2010/main" val="31669201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1771"/>
            <a:ext cx="10972800" cy="1143000"/>
          </a:xfrm>
        </p:spPr>
        <p:txBody>
          <a:bodyPr>
            <a:normAutofit/>
          </a:bodyPr>
          <a:lstStyle/>
          <a:p>
            <a:r>
              <a:rPr lang="en-US" b="1" dirty="0" smtClean="0">
                <a:solidFill>
                  <a:srgbClr val="C00000"/>
                </a:solidFill>
                <a:cs typeface="Times New Roman" panose="02020603050405020304" pitchFamily="18" charset="0"/>
              </a:rPr>
              <a:t>SWIM choose .ZIP to upload screen</a:t>
            </a:r>
            <a:endParaRPr lang="en-US" b="1" dirty="0">
              <a:solidFill>
                <a:srgbClr val="C00000"/>
              </a:solidFill>
              <a:cs typeface="Times New Roman" panose="02020603050405020304" pitchFamily="18" charset="0"/>
            </a:endParaRPr>
          </a:p>
        </p:txBody>
      </p:sp>
      <p:pic>
        <p:nvPicPr>
          <p:cNvPr id="4" name="Content Placeholder 3" title="Image of local machine directory for selection of .zip files to upload using SWIM"/>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83263" y="1143000"/>
            <a:ext cx="11225474" cy="217636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mtClean="0"/>
              <a:pPr/>
              <a:t>27</a:t>
            </a:fld>
            <a:endParaRPr lang="en-US"/>
          </a:p>
        </p:txBody>
      </p:sp>
    </p:spTree>
    <p:extLst>
      <p:ext uri="{BB962C8B-B14F-4D97-AF65-F5344CB8AC3E}">
        <p14:creationId xmlns:p14="http://schemas.microsoft.com/office/powerpoint/2010/main" val="24134858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8755"/>
            <a:ext cx="10972800" cy="1143000"/>
          </a:xfrm>
        </p:spPr>
        <p:txBody>
          <a:bodyPr>
            <a:normAutofit/>
          </a:bodyPr>
          <a:lstStyle/>
          <a:p>
            <a:r>
              <a:rPr lang="en-US" b="1" dirty="0" smtClean="0">
                <a:solidFill>
                  <a:srgbClr val="C00000"/>
                </a:solidFill>
                <a:cs typeface="Times New Roman" panose="02020603050405020304" pitchFamily="18" charset="0"/>
              </a:rPr>
              <a:t>SWIM .ZIP </a:t>
            </a:r>
            <a:r>
              <a:rPr lang="en-US" b="1" dirty="0">
                <a:solidFill>
                  <a:srgbClr val="C00000"/>
                </a:solidFill>
                <a:cs typeface="Times New Roman" panose="02020603050405020304" pitchFamily="18" charset="0"/>
              </a:rPr>
              <a:t>f</a:t>
            </a:r>
            <a:r>
              <a:rPr lang="en-US" b="1" dirty="0" smtClean="0">
                <a:solidFill>
                  <a:srgbClr val="C00000"/>
                </a:solidFill>
                <a:cs typeface="Times New Roman" panose="02020603050405020304" pitchFamily="18" charset="0"/>
              </a:rPr>
              <a:t>ile </a:t>
            </a:r>
            <a:r>
              <a:rPr lang="en-US" b="1" dirty="0">
                <a:solidFill>
                  <a:srgbClr val="C00000"/>
                </a:solidFill>
                <a:cs typeface="Times New Roman" panose="02020603050405020304" pitchFamily="18" charset="0"/>
              </a:rPr>
              <a:t>u</a:t>
            </a:r>
            <a:r>
              <a:rPr lang="en-US" b="1" dirty="0" smtClean="0">
                <a:solidFill>
                  <a:srgbClr val="C00000"/>
                </a:solidFill>
                <a:cs typeface="Times New Roman" panose="02020603050405020304" pitchFamily="18" charset="0"/>
              </a:rPr>
              <a:t>pload status screen</a:t>
            </a:r>
            <a:endParaRPr lang="en-US" sz="4800" b="1" dirty="0">
              <a:solidFill>
                <a:srgbClr val="C00000"/>
              </a:solidFill>
              <a:cs typeface="Times New Roman" panose="02020603050405020304" pitchFamily="18" charset="0"/>
            </a:endParaRPr>
          </a:p>
        </p:txBody>
      </p:sp>
      <p:pic>
        <p:nvPicPr>
          <p:cNvPr id="4" name="Content Placeholder 3" title="Image of SWIM .zip file upload status screen"/>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1967" y="990600"/>
            <a:ext cx="8608067" cy="48465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mtClean="0"/>
              <a:pPr/>
              <a:t>28</a:t>
            </a:fld>
            <a:endParaRPr lang="en-US"/>
          </a:p>
        </p:txBody>
      </p:sp>
    </p:spTree>
    <p:extLst>
      <p:ext uri="{BB962C8B-B14F-4D97-AF65-F5344CB8AC3E}">
        <p14:creationId xmlns:p14="http://schemas.microsoft.com/office/powerpoint/2010/main" val="11094793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normAutofit/>
          </a:bodyPr>
          <a:lstStyle/>
          <a:p>
            <a:r>
              <a:rPr lang="en-US" b="1" dirty="0" smtClean="0">
                <a:solidFill>
                  <a:srgbClr val="C00000"/>
                </a:solidFill>
                <a:latin typeface="Calibri" panose="020F0502020204030204" pitchFamily="34" charset="0"/>
                <a:cs typeface="Times New Roman" panose="02020603050405020304" pitchFamily="18" charset="0"/>
              </a:rPr>
              <a:t>SWIM </a:t>
            </a:r>
            <a:r>
              <a:rPr lang="en-US" b="1" dirty="0">
                <a:solidFill>
                  <a:srgbClr val="C00000"/>
                </a:solidFill>
                <a:latin typeface="Calibri" panose="020F0502020204030204" pitchFamily="34" charset="0"/>
                <a:cs typeface="Times New Roman" panose="02020603050405020304" pitchFamily="18" charset="0"/>
              </a:rPr>
              <a:t>t</a:t>
            </a:r>
            <a:r>
              <a:rPr lang="en-US" b="1" dirty="0" smtClean="0">
                <a:solidFill>
                  <a:srgbClr val="C00000"/>
                </a:solidFill>
                <a:latin typeface="Calibri" panose="020F0502020204030204" pitchFamily="34" charset="0"/>
                <a:cs typeface="Times New Roman" panose="02020603050405020304" pitchFamily="18" charset="0"/>
              </a:rPr>
              <a:t>hank </a:t>
            </a:r>
            <a:r>
              <a:rPr lang="en-US" b="1" dirty="0">
                <a:solidFill>
                  <a:srgbClr val="C00000"/>
                </a:solidFill>
                <a:latin typeface="Calibri" panose="020F0502020204030204" pitchFamily="34" charset="0"/>
                <a:cs typeface="Times New Roman" panose="02020603050405020304" pitchFamily="18" charset="0"/>
              </a:rPr>
              <a:t>y</a:t>
            </a:r>
            <a:r>
              <a:rPr lang="en-US" b="1" dirty="0" smtClean="0">
                <a:solidFill>
                  <a:srgbClr val="C00000"/>
                </a:solidFill>
                <a:latin typeface="Calibri" panose="020F0502020204030204" pitchFamily="34" charset="0"/>
                <a:cs typeface="Times New Roman" panose="02020603050405020304" pitchFamily="18" charset="0"/>
              </a:rPr>
              <a:t>ou confirmation screen</a:t>
            </a:r>
            <a:endParaRPr lang="en-US" sz="4800" b="1" dirty="0">
              <a:solidFill>
                <a:srgbClr val="C00000"/>
              </a:solidFill>
              <a:latin typeface="Calibri" panose="020F0502020204030204" pitchFamily="34" charset="0"/>
              <a:cs typeface="Times New Roman" panose="02020603050405020304" pitchFamily="18" charset="0"/>
            </a:endParaRPr>
          </a:p>
        </p:txBody>
      </p:sp>
      <p:pic>
        <p:nvPicPr>
          <p:cNvPr id="4" name="Content Placeholder 3" title="Image of SWIM successful upload, thank you screen"/>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22957" y="1110342"/>
            <a:ext cx="7546086" cy="46424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mtClean="0"/>
              <a:pPr/>
              <a:t>29</a:t>
            </a:fld>
            <a:endParaRPr lang="en-US"/>
          </a:p>
        </p:txBody>
      </p:sp>
    </p:spTree>
    <p:extLst>
      <p:ext uri="{BB962C8B-B14F-4D97-AF65-F5344CB8AC3E}">
        <p14:creationId xmlns:p14="http://schemas.microsoft.com/office/powerpoint/2010/main" val="4899931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0886"/>
            <a:ext cx="10972800" cy="1176563"/>
          </a:xfrm>
        </p:spPr>
        <p:txBody>
          <a:bodyPr>
            <a:normAutofit/>
          </a:bodyPr>
          <a:lstStyle/>
          <a:p>
            <a:r>
              <a:rPr lang="en-US" b="1" dirty="0" smtClean="0">
                <a:solidFill>
                  <a:srgbClr val="C00000"/>
                </a:solidFill>
              </a:rPr>
              <a:t>Preparing updated </a:t>
            </a:r>
            <a:r>
              <a:rPr lang="en-US" b="1" dirty="0">
                <a:solidFill>
                  <a:srgbClr val="C00000"/>
                </a:solidFill>
              </a:rPr>
              <a:t>m</a:t>
            </a:r>
            <a:r>
              <a:rPr lang="en-US" b="1" dirty="0" smtClean="0">
                <a:solidFill>
                  <a:srgbClr val="C00000"/>
                </a:solidFill>
              </a:rPr>
              <a:t>aterials for submission</a:t>
            </a:r>
            <a:endParaRPr lang="en-US" sz="4000" b="1" dirty="0">
              <a:solidFill>
                <a:srgbClr val="C00000"/>
              </a:solidFill>
            </a:endParaRPr>
          </a:p>
        </p:txBody>
      </p:sp>
      <p:sp>
        <p:nvSpPr>
          <p:cNvPr id="6" name="Content Placeholder 5"/>
          <p:cNvSpPr>
            <a:spLocks noGrp="1"/>
          </p:cNvSpPr>
          <p:nvPr>
            <p:ph idx="1"/>
          </p:nvPr>
        </p:nvSpPr>
        <p:spPr>
          <a:xfrm>
            <a:off x="1143000" y="990600"/>
            <a:ext cx="9906000" cy="4495800"/>
          </a:xfrm>
        </p:spPr>
        <p:txBody>
          <a:bodyPr>
            <a:normAutofit/>
          </a:bodyPr>
          <a:lstStyle/>
          <a:p>
            <a:r>
              <a:rPr lang="en-US" sz="3600" dirty="0" smtClean="0"/>
              <a:t>Address materials.</a:t>
            </a:r>
            <a:endParaRPr lang="en-US" sz="3200" dirty="0" smtClean="0"/>
          </a:p>
          <a:p>
            <a:r>
              <a:rPr lang="en-US" sz="3600" dirty="0" smtClean="0"/>
              <a:t>Map materials.</a:t>
            </a:r>
          </a:p>
          <a:p>
            <a:r>
              <a:rPr lang="en-US" sz="3600" dirty="0" smtClean="0"/>
              <a:t>Accompanying paperwork.</a:t>
            </a:r>
          </a:p>
        </p:txBody>
      </p:sp>
      <p:sp>
        <p:nvSpPr>
          <p:cNvPr id="3" name="Slide Number Placeholder 2"/>
          <p:cNvSpPr>
            <a:spLocks noGrp="1"/>
          </p:cNvSpPr>
          <p:nvPr>
            <p:ph type="sldNum" sz="quarter" idx="12"/>
          </p:nvPr>
        </p:nvSpPr>
        <p:spPr/>
        <p:txBody>
          <a:bodyPr/>
          <a:lstStyle/>
          <a:p>
            <a:fld id="{03AE04C5-3085-4F64-BC65-54FE2DBF6EB1}" type="slidenum">
              <a:rPr lang="en-US" smtClean="0"/>
              <a:pPr/>
              <a:t>3</a:t>
            </a:fld>
            <a:endParaRPr lang="en-US"/>
          </a:p>
        </p:txBody>
      </p:sp>
    </p:spTree>
    <p:extLst>
      <p:ext uri="{BB962C8B-B14F-4D97-AF65-F5344CB8AC3E}">
        <p14:creationId xmlns:p14="http://schemas.microsoft.com/office/powerpoint/2010/main" val="10292351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351" y="-10270"/>
            <a:ext cx="10972800" cy="1164771"/>
          </a:xfrm>
        </p:spPr>
        <p:txBody>
          <a:bodyPr/>
          <a:lstStyle/>
          <a:p>
            <a:r>
              <a:rPr lang="en-US" b="1" dirty="0" smtClean="0">
                <a:solidFill>
                  <a:srgbClr val="C00000"/>
                </a:solidFill>
                <a:latin typeface="Calibri" panose="020F0502020204030204" pitchFamily="34" charset="0"/>
                <a:cs typeface="Times New Roman" panose="02020603050405020304" pitchFamily="18" charset="0"/>
              </a:rPr>
              <a:t>Next steps – Census Bureau</a:t>
            </a:r>
            <a:endParaRPr lang="en-US"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615351" y="914400"/>
            <a:ext cx="10972800" cy="5093898"/>
          </a:xfrm>
        </p:spPr>
        <p:txBody>
          <a:bodyPr>
            <a:normAutofit/>
          </a:bodyPr>
          <a:lstStyle/>
          <a:p>
            <a:r>
              <a:rPr lang="en-US" dirty="0" smtClean="0"/>
              <a:t>Processes submission for validation.</a:t>
            </a:r>
          </a:p>
          <a:p>
            <a:r>
              <a:rPr lang="en-US" dirty="0" smtClean="0"/>
              <a:t>Ships feedback materials in </a:t>
            </a:r>
            <a:r>
              <a:rPr lang="en-US" dirty="0"/>
              <a:t>S</a:t>
            </a:r>
            <a:r>
              <a:rPr lang="en-US" dirty="0" smtClean="0"/>
              <a:t>ummer 2019.</a:t>
            </a:r>
          </a:p>
          <a:p>
            <a:r>
              <a:rPr lang="en-US" dirty="0" smtClean="0"/>
              <a:t>Begins outreach to close out LUCA operation.</a:t>
            </a:r>
          </a:p>
          <a:p>
            <a:pPr lvl="1">
              <a:buSzPct val="75000"/>
              <a:buFont typeface="Courier New" panose="02070309020205020404" pitchFamily="49" charset="0"/>
              <a:buChar char="o"/>
            </a:pPr>
            <a:r>
              <a:rPr lang="en-US" dirty="0" smtClean="0"/>
              <a:t>Must confirm destruction or return of all Title 13 materials, including originals and copies.</a:t>
            </a:r>
          </a:p>
          <a:p>
            <a:pPr lvl="1">
              <a:buSzPct val="75000"/>
              <a:buFont typeface="Courier New" panose="02070309020205020404" pitchFamily="49" charset="0"/>
              <a:buChar char="o"/>
            </a:pPr>
            <a:r>
              <a:rPr lang="en-US" dirty="0" smtClean="0"/>
              <a:t>Must receive signed </a:t>
            </a:r>
            <a:r>
              <a:rPr lang="en-US" i="1" dirty="0" smtClean="0"/>
              <a:t>Destruction or Return of Title 13 Materials </a:t>
            </a:r>
            <a:r>
              <a:rPr lang="en-US" i="1" dirty="0"/>
              <a:t>F</a:t>
            </a:r>
            <a:r>
              <a:rPr lang="en-US" i="1" dirty="0" smtClean="0"/>
              <a:t>orm</a:t>
            </a:r>
            <a:r>
              <a:rPr lang="en-US" dirty="0" smtClean="0"/>
              <a:t> </a:t>
            </a:r>
            <a:r>
              <a:rPr lang="en-US" i="1" dirty="0" smtClean="0"/>
              <a:t>(D-2012) </a:t>
            </a:r>
            <a:r>
              <a:rPr lang="en-US" dirty="0" smtClean="0"/>
              <a:t>that includes signatures from liaison and all reviewers.</a:t>
            </a:r>
          </a:p>
          <a:p>
            <a:pPr lvl="2"/>
            <a:r>
              <a:rPr lang="en-US" i="1" dirty="0" smtClean="0"/>
              <a:t>Confidentiality and Security Guidelines (D-2004)</a:t>
            </a:r>
            <a:r>
              <a:rPr lang="en-US" dirty="0"/>
              <a:t> </a:t>
            </a:r>
            <a:r>
              <a:rPr lang="en-US" dirty="0" smtClean="0"/>
              <a:t>outlines approved destruction methods and process for return of materials.</a:t>
            </a:r>
          </a:p>
          <a:p>
            <a:pPr lvl="1"/>
            <a:endParaRPr lang="en-US" dirty="0"/>
          </a:p>
        </p:txBody>
      </p:sp>
      <p:sp>
        <p:nvSpPr>
          <p:cNvPr id="4" name="Slide Number Placeholder 3"/>
          <p:cNvSpPr>
            <a:spLocks noGrp="1"/>
          </p:cNvSpPr>
          <p:nvPr>
            <p:ph type="sldNum" sz="quarter" idx="12"/>
          </p:nvPr>
        </p:nvSpPr>
        <p:spPr/>
        <p:txBody>
          <a:bodyPr/>
          <a:lstStyle/>
          <a:p>
            <a:fld id="{03AE04C5-3085-4F64-BC65-54FE2DBF6EB1}" type="slidenum">
              <a:rPr lang="en-US" smtClean="0"/>
              <a:pPr/>
              <a:t>30</a:t>
            </a:fld>
            <a:endParaRPr lang="en-US"/>
          </a:p>
        </p:txBody>
      </p:sp>
    </p:spTree>
    <p:extLst>
      <p:ext uri="{BB962C8B-B14F-4D97-AF65-F5344CB8AC3E}">
        <p14:creationId xmlns:p14="http://schemas.microsoft.com/office/powerpoint/2010/main" val="18620180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351" y="11502"/>
            <a:ext cx="10972800" cy="1143000"/>
          </a:xfrm>
        </p:spPr>
        <p:txBody>
          <a:bodyPr/>
          <a:lstStyle/>
          <a:p>
            <a:r>
              <a:rPr lang="en-US" b="1" dirty="0" smtClean="0">
                <a:solidFill>
                  <a:srgbClr val="C00000"/>
                </a:solidFill>
                <a:latin typeface="Calibri" panose="020F0502020204030204" pitchFamily="34" charset="0"/>
                <a:cs typeface="Times New Roman" panose="02020603050405020304" pitchFamily="18" charset="0"/>
              </a:rPr>
              <a:t>Next steps – participant</a:t>
            </a:r>
            <a:endParaRPr lang="en-US"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609600" y="914400"/>
            <a:ext cx="10972800" cy="5017698"/>
          </a:xfrm>
        </p:spPr>
        <p:txBody>
          <a:bodyPr>
            <a:normAutofit fontScale="92500" lnSpcReduction="10000"/>
          </a:bodyPr>
          <a:lstStyle/>
          <a:p>
            <a:r>
              <a:rPr lang="en-US" dirty="0"/>
              <a:t>Filing an appeal is optional</a:t>
            </a:r>
            <a:r>
              <a:rPr lang="en-US" dirty="0" smtClean="0"/>
              <a:t>.</a:t>
            </a:r>
          </a:p>
          <a:p>
            <a:r>
              <a:rPr lang="en-US" dirty="0" smtClean="0"/>
              <a:t>Agree with feedback materials, then participation ends.</a:t>
            </a:r>
          </a:p>
          <a:p>
            <a:pPr lvl="1">
              <a:buSzPct val="75000"/>
              <a:buFont typeface="Courier New" panose="02070309020205020404" pitchFamily="49" charset="0"/>
              <a:buChar char="o"/>
            </a:pPr>
            <a:r>
              <a:rPr lang="en-US" dirty="0" smtClean="0"/>
              <a:t>Send D-2012 to confirm destruction, or if choose to return materials, do so quickly.</a:t>
            </a:r>
          </a:p>
          <a:p>
            <a:r>
              <a:rPr lang="en-US" dirty="0" smtClean="0"/>
              <a:t>Notify OMB LUCA Appeals Office of disagreement with feedback materials.</a:t>
            </a:r>
          </a:p>
          <a:p>
            <a:pPr lvl="1">
              <a:buSzPct val="75000"/>
              <a:buFont typeface="Courier New" panose="02070309020205020404" pitchFamily="49" charset="0"/>
              <a:buChar char="o"/>
            </a:pPr>
            <a:r>
              <a:rPr lang="en-US" dirty="0" smtClean="0"/>
              <a:t>Appeals Office works with participant and Census Bureau to resolve disagreement.</a:t>
            </a:r>
          </a:p>
          <a:p>
            <a:pPr lvl="1">
              <a:buSzPct val="75000"/>
              <a:buFont typeface="Courier New" panose="02070309020205020404" pitchFamily="49" charset="0"/>
              <a:buChar char="o"/>
            </a:pPr>
            <a:r>
              <a:rPr lang="en-US" dirty="0" smtClean="0"/>
              <a:t>Once appeals process concludes, participants must destroy or return materials and submit signed </a:t>
            </a:r>
            <a:r>
              <a:rPr lang="en-US" i="1" dirty="0"/>
              <a:t>Destruction or Return of Title 13 Materials </a:t>
            </a:r>
            <a:r>
              <a:rPr lang="en-US" dirty="0"/>
              <a:t>Form (D-2012) </a:t>
            </a:r>
            <a:r>
              <a:rPr lang="en-US" dirty="0" smtClean="0"/>
              <a:t>that includes signatures from liaison </a:t>
            </a:r>
            <a:r>
              <a:rPr lang="en-US" dirty="0"/>
              <a:t>and all </a:t>
            </a:r>
            <a:r>
              <a:rPr lang="en-US" dirty="0" smtClean="0"/>
              <a:t>reviewers.</a:t>
            </a:r>
          </a:p>
        </p:txBody>
      </p:sp>
      <p:sp>
        <p:nvSpPr>
          <p:cNvPr id="4" name="Slide Number Placeholder 3"/>
          <p:cNvSpPr>
            <a:spLocks noGrp="1"/>
          </p:cNvSpPr>
          <p:nvPr>
            <p:ph type="sldNum" sz="quarter" idx="12"/>
          </p:nvPr>
        </p:nvSpPr>
        <p:spPr/>
        <p:txBody>
          <a:bodyPr/>
          <a:lstStyle/>
          <a:p>
            <a:fld id="{03AE04C5-3085-4F64-BC65-54FE2DBF6EB1}" type="slidenum">
              <a:rPr lang="en-US" smtClean="0"/>
              <a:pPr/>
              <a:t>31</a:t>
            </a:fld>
            <a:endParaRPr lang="en-US"/>
          </a:p>
        </p:txBody>
      </p:sp>
    </p:spTree>
    <p:extLst>
      <p:ext uri="{BB962C8B-B14F-4D97-AF65-F5344CB8AC3E}">
        <p14:creationId xmlns:p14="http://schemas.microsoft.com/office/powerpoint/2010/main" val="24811815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1566"/>
            <a:ext cx="10210800" cy="1143000"/>
          </a:xfrm>
        </p:spPr>
        <p:txBody>
          <a:bodyPr>
            <a:noAutofit/>
          </a:bodyPr>
          <a:lstStyle/>
          <a:p>
            <a:r>
              <a:rPr lang="en-US" sz="4000" b="1" dirty="0" smtClean="0">
                <a:solidFill>
                  <a:srgbClr val="C00000"/>
                </a:solidFill>
                <a:cs typeface="Times New Roman" panose="02020603050405020304" pitchFamily="18" charset="0"/>
              </a:rPr>
              <a:t>Next steps – </a:t>
            </a:r>
            <a:r>
              <a:rPr lang="en-US" sz="4000" b="1" i="1" dirty="0" smtClean="0">
                <a:solidFill>
                  <a:srgbClr val="C00000"/>
                </a:solidFill>
                <a:cs typeface="Times New Roman" panose="02020603050405020304" pitchFamily="18" charset="0"/>
              </a:rPr>
              <a:t>Destruction or Return of Title 13 Materials Form (D-2012)</a:t>
            </a:r>
            <a:endParaRPr lang="en-US" sz="4000" b="1" i="1" dirty="0">
              <a:solidFill>
                <a:srgbClr val="C00000"/>
              </a:solidFill>
              <a:cs typeface="Times New Roman" panose="02020603050405020304" pitchFamily="18" charset="0"/>
            </a:endParaRPr>
          </a:p>
        </p:txBody>
      </p:sp>
      <p:pic>
        <p:nvPicPr>
          <p:cNvPr id="4" name="Picture 3" descr="Author uses this to display the front side of the D-2012, Destruction or Return of Title 13 Materials Form. The LUCA liaison and all reviewers must sign and date this form." title="Image of front of the D-2012, 2020 LUCA Destruction or Return of Title 13 Materials Form"/>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3600" y="1342072"/>
            <a:ext cx="3481166" cy="48995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Content Placeholder 4" descr="Author uses this to display the back side of the D-2012, Destruction or Return of Title 13 Materials Form. The LUCA liaison and all reviewers must sign and date this form." title="Image of back of the D-2012, 2020 LUCA Destruction or Return of Title 13 Materials Form"/>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6248400" y="1277567"/>
            <a:ext cx="3453822" cy="49314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Slide Number Placeholder 5"/>
          <p:cNvSpPr>
            <a:spLocks noGrp="1"/>
          </p:cNvSpPr>
          <p:nvPr>
            <p:ph type="sldNum" sz="quarter" idx="12"/>
          </p:nvPr>
        </p:nvSpPr>
        <p:spPr/>
        <p:txBody>
          <a:bodyPr/>
          <a:lstStyle/>
          <a:p>
            <a:fld id="{03AE04C5-3085-4F64-BC65-54FE2DBF6EB1}" type="slidenum">
              <a:rPr lang="en-US" smtClean="0"/>
              <a:pPr/>
              <a:t>32</a:t>
            </a:fld>
            <a:endParaRPr lang="en-US"/>
          </a:p>
        </p:txBody>
      </p:sp>
    </p:spTree>
    <p:extLst>
      <p:ext uri="{BB962C8B-B14F-4D97-AF65-F5344CB8AC3E}">
        <p14:creationId xmlns:p14="http://schemas.microsoft.com/office/powerpoint/2010/main" val="8284759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1143000"/>
          </a:xfrm>
        </p:spPr>
        <p:txBody>
          <a:bodyPr>
            <a:normAutofit/>
          </a:bodyPr>
          <a:lstStyle/>
          <a:p>
            <a:r>
              <a:rPr lang="en-US" b="1" dirty="0" smtClean="0">
                <a:solidFill>
                  <a:srgbClr val="C00000"/>
                </a:solidFill>
                <a:cs typeface="Times New Roman" panose="02020603050405020304" pitchFamily="18" charset="0"/>
              </a:rPr>
              <a:t>Support and assistance</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1028700" y="1143001"/>
            <a:ext cx="10134600" cy="4876800"/>
          </a:xfrm>
        </p:spPr>
        <p:txBody>
          <a:bodyPr>
            <a:normAutofit lnSpcReduction="10000"/>
          </a:bodyPr>
          <a:lstStyle/>
          <a:p>
            <a:r>
              <a:rPr lang="en-US" sz="3600" dirty="0"/>
              <a:t>Visit the 2020 LUCA Web site:</a:t>
            </a:r>
          </a:p>
          <a:p>
            <a:pPr marL="0" indent="0">
              <a:buNone/>
            </a:pPr>
            <a:r>
              <a:rPr lang="en-US" dirty="0">
                <a:hlinkClick r:id="rId3" tooltip="2020 LUCA website"/>
              </a:rPr>
              <a:t>&lt;https://www.census.gov/geo/partnerships/luca.html&gt;</a:t>
            </a:r>
            <a:endParaRPr lang="en-US" dirty="0"/>
          </a:p>
          <a:p>
            <a:pPr lvl="1">
              <a:buSzPct val="75000"/>
              <a:buFont typeface="Courier New" panose="02070309020205020404" pitchFamily="49" charset="0"/>
              <a:buChar char="o"/>
            </a:pPr>
            <a:r>
              <a:rPr lang="en-US" sz="3200" dirty="0"/>
              <a:t>Frequently Asked Questions document.</a:t>
            </a:r>
            <a:endParaRPr lang="en-US" sz="3600" dirty="0"/>
          </a:p>
          <a:p>
            <a:r>
              <a:rPr lang="en-US" sz="3600" dirty="0"/>
              <a:t>Contact us:</a:t>
            </a:r>
          </a:p>
          <a:p>
            <a:pPr lvl="1">
              <a:buSzPct val="75000"/>
              <a:buFont typeface="Courier New" panose="02070309020205020404" pitchFamily="49" charset="0"/>
              <a:buChar char="o"/>
            </a:pPr>
            <a:r>
              <a:rPr lang="en-US" sz="3200" dirty="0"/>
              <a:t>Geographic Programs Support Desk toll-free telephone number: 1-844-344-0169.</a:t>
            </a:r>
          </a:p>
          <a:p>
            <a:pPr lvl="1">
              <a:buSzPct val="75000"/>
              <a:buFont typeface="Courier New" panose="02070309020205020404" pitchFamily="49" charset="0"/>
              <a:buChar char="o"/>
            </a:pPr>
            <a:r>
              <a:rPr lang="en-US" sz="3200" dirty="0"/>
              <a:t>XXXXXXXXXXX RCC Geography Line: (xxx)xxx-</a:t>
            </a:r>
            <a:r>
              <a:rPr lang="en-US" sz="3200" dirty="0" err="1"/>
              <a:t>xxxx</a:t>
            </a:r>
            <a:endParaRPr lang="en-US" sz="3200" dirty="0"/>
          </a:p>
          <a:p>
            <a:pPr lvl="1">
              <a:buSzPct val="75000"/>
              <a:buFont typeface="Courier New" panose="02070309020205020404" pitchFamily="49" charset="0"/>
              <a:buChar char="o"/>
            </a:pPr>
            <a:r>
              <a:rPr lang="en-US" dirty="0"/>
              <a:t>Primary e-mail:  </a:t>
            </a:r>
            <a:r>
              <a:rPr lang="en-US" dirty="0">
                <a:hlinkClick r:id="rId4"/>
              </a:rPr>
              <a:t>&lt;GEO.2020.LUCA@census.gov&gt;</a:t>
            </a:r>
            <a:endParaRPr lang="en-US" dirty="0"/>
          </a:p>
          <a:p>
            <a:pPr lvl="1">
              <a:buSzPct val="75000"/>
              <a:buFont typeface="Courier New" panose="02070309020205020404" pitchFamily="49" charset="0"/>
              <a:buChar char="o"/>
            </a:pPr>
            <a:r>
              <a:rPr lang="en-US" dirty="0"/>
              <a:t>Regional e-mail: xxxxxxxxxxx</a:t>
            </a:r>
            <a:r>
              <a:rPr lang="en-US" dirty="0">
                <a:hlinkClick r:id="rId5"/>
              </a:rPr>
              <a:t>.geography@census.gov</a:t>
            </a:r>
            <a:r>
              <a:rPr lang="en-US" dirty="0"/>
              <a:t> </a:t>
            </a:r>
          </a:p>
        </p:txBody>
      </p:sp>
      <p:sp>
        <p:nvSpPr>
          <p:cNvPr id="4" name="Slide Number Placeholder 3"/>
          <p:cNvSpPr>
            <a:spLocks noGrp="1"/>
          </p:cNvSpPr>
          <p:nvPr>
            <p:ph type="sldNum" sz="quarter" idx="12"/>
          </p:nvPr>
        </p:nvSpPr>
        <p:spPr/>
        <p:txBody>
          <a:bodyPr/>
          <a:lstStyle/>
          <a:p>
            <a:fld id="{03AE04C5-3085-4F64-BC65-54FE2DBF6EB1}" type="slidenum">
              <a:rPr lang="en-US" smtClean="0"/>
              <a:pPr/>
              <a:t>33</a:t>
            </a:fld>
            <a:endParaRPr lang="en-US"/>
          </a:p>
        </p:txBody>
      </p:sp>
    </p:spTree>
    <p:extLst>
      <p:ext uri="{BB962C8B-B14F-4D97-AF65-F5344CB8AC3E}">
        <p14:creationId xmlns:p14="http://schemas.microsoft.com/office/powerpoint/2010/main" val="12370477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5"/>
          <p:cNvSpPr>
            <a:spLocks noGrp="1"/>
          </p:cNvSpPr>
          <p:nvPr>
            <p:ph type="title"/>
          </p:nvPr>
        </p:nvSpPr>
        <p:spPr>
          <a:xfrm>
            <a:off x="685800" y="36458"/>
            <a:ext cx="10820400" cy="822487"/>
          </a:xfrm>
        </p:spPr>
        <p:txBody>
          <a:bodyPr>
            <a:normAutofit/>
          </a:bodyPr>
          <a:lstStyle/>
          <a:p>
            <a:r>
              <a:rPr lang="en-US" b="1" dirty="0">
                <a:solidFill>
                  <a:srgbClr val="C00000"/>
                </a:solidFill>
                <a:latin typeface="Calibri" panose="020F0502020204030204" pitchFamily="34" charset="0"/>
                <a:cs typeface="Times New Roman" panose="02020603050405020304" pitchFamily="18" charset="0"/>
              </a:rPr>
              <a:t>Connect with </a:t>
            </a:r>
            <a:r>
              <a:rPr lang="en-US" b="1" dirty="0" smtClean="0">
                <a:solidFill>
                  <a:srgbClr val="C00000"/>
                </a:solidFill>
                <a:latin typeface="Calibri" panose="020F0502020204030204" pitchFamily="34" charset="0"/>
                <a:cs typeface="Times New Roman" panose="02020603050405020304" pitchFamily="18" charset="0"/>
              </a:rPr>
              <a:t>us</a:t>
            </a:r>
            <a:endParaRPr lang="en-US" b="1" dirty="0">
              <a:solidFill>
                <a:srgbClr val="C00000"/>
              </a:solidFill>
              <a:latin typeface="Calibri" panose="020F0502020204030204" pitchFamily="34" charset="0"/>
              <a:cs typeface="Times New Roman" panose="02020603050405020304" pitchFamily="18" charset="0"/>
            </a:endParaRPr>
          </a:p>
        </p:txBody>
      </p:sp>
      <p:pic>
        <p:nvPicPr>
          <p:cNvPr id="10" name="Picture 8-envelope" descr="Author uses image to accompany the URL for signing up and managing Census alerts." title="Image of envelope and arro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2078" y="1099812"/>
            <a:ext cx="694500" cy="88775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notepad" descr="Author uses image to accompany the URL for the 2020 Census Memorandum Series.  The memo series documents decisions related to the 2020 Census." title="Image of paper and pen"/>
          <p:cNvPicPr/>
          <p:nvPr/>
        </p:nvPicPr>
        <p:blipFill>
          <a:blip r:embed="rId4"/>
          <a:stretch>
            <a:fillRect/>
          </a:stretch>
        </p:blipFill>
        <p:spPr>
          <a:xfrm>
            <a:off x="1978488" y="2228429"/>
            <a:ext cx="678090" cy="645493"/>
          </a:xfrm>
          <a:prstGeom prst="rect">
            <a:avLst/>
          </a:prstGeom>
        </p:spPr>
      </p:pic>
      <p:pic>
        <p:nvPicPr>
          <p:cNvPr id="1026" name="Picture 2-Census 2020 logo" descr="Author uses image to accompany the URL for locating additional information related to the 2020 Census." title="Image of United States Census 2020 logo"/>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06976" y="3761369"/>
            <a:ext cx="849603" cy="6777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ACS logo" descr="Author uses image to accompany the URL for locating additional information related to the monthly American Community Survey." title="Image of the American Community Surve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59182" y="4758452"/>
            <a:ext cx="897397" cy="668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URLs and info for left side"/>
          <p:cNvSpPr/>
          <p:nvPr/>
        </p:nvSpPr>
        <p:spPr>
          <a:xfrm>
            <a:off x="2743200" y="1099812"/>
            <a:ext cx="3402480" cy="4524315"/>
          </a:xfrm>
          <a:prstGeom prst="rect">
            <a:avLst/>
          </a:prstGeom>
        </p:spPr>
        <p:txBody>
          <a:bodyPr wrap="square">
            <a:spAutoFit/>
          </a:bodyPr>
          <a:lstStyle/>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Sign up for and manage alerts: </a:t>
            </a:r>
            <a:r>
              <a:rPr lang="en-US" sz="1600" dirty="0">
                <a:solidFill>
                  <a:schemeClr val="tx1">
                    <a:lumMod val="75000"/>
                    <a:lumOff val="25000"/>
                  </a:schemeClr>
                </a:solidFill>
                <a:latin typeface="Calibri" panose="020F0502020204030204" pitchFamily="34" charset="0"/>
                <a:cs typeface="Arial" panose="020B0604020202020204" pitchFamily="34" charset="0"/>
                <a:hlinkClick r:id="rId7" tooltip="Census Alerts"/>
              </a:rPr>
              <a:t>https://public.govdelivery.com/accounts/USCENSUS/subscriber/new</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a:buNone/>
              <a:defRPr/>
            </a:pPr>
            <a:endParaRPr lang="en-US" sz="1600" b="1" dirty="0">
              <a:solidFill>
                <a:schemeClr val="tx1">
                  <a:lumMod val="75000"/>
                  <a:lumOff val="25000"/>
                </a:schemeClr>
              </a:solidFill>
              <a:latin typeface="Calibri" panose="020F0502020204030204" pitchFamily="34" charset="0"/>
              <a:cs typeface="Arial" panose="020B0604020202020204" pitchFamily="34" charset="0"/>
            </a:endParaRP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2020 Census Memorandum Series:</a:t>
            </a: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hlinkClick r:id="rId8" tooltip="2020 Census Memorandum Series"/>
              </a:rPr>
              <a:t>https://www.census.gov/programs-surveys/decennial-census/2020-census/planning-management/memo-series.html</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2020 Census:</a:t>
            </a:r>
          </a:p>
          <a:p>
            <a:pPr marL="0" lvl="1"/>
            <a:r>
              <a:rPr lang="en-US" sz="1600" dirty="0">
                <a:solidFill>
                  <a:schemeClr val="tx1">
                    <a:lumMod val="75000"/>
                    <a:lumOff val="25000"/>
                  </a:schemeClr>
                </a:solidFill>
                <a:latin typeface="Calibri" panose="020F0502020204030204" pitchFamily="34" charset="0"/>
                <a:cs typeface="Arial" panose="020B0604020202020204" pitchFamily="34" charset="0"/>
                <a:hlinkClick r:id="rId9" tooltip="2020 Census"/>
              </a:rPr>
              <a:t>https://www.census.gov/2020census</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American Community Survey:</a:t>
            </a: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hlinkClick r:id="rId10" tooltip="American Community Survey"/>
              </a:rPr>
              <a:t>https://www.census.gov/programs-surveys/acs/</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p:txBody>
      </p:sp>
      <p:pic>
        <p:nvPicPr>
          <p:cNvPr id="14" name="Picture 13-Facebook icon" descr="Author uses image to accompany the URL for connecting with the Census Bureau on Facebook." title="Image of Facebook icon"/>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205342" y="1099811"/>
            <a:ext cx="614056" cy="614056"/>
          </a:xfrm>
          <a:prstGeom prst="rect">
            <a:avLst/>
          </a:prstGeom>
        </p:spPr>
      </p:pic>
      <p:pic>
        <p:nvPicPr>
          <p:cNvPr id="13" name="Picture 12-Twitter icon" descr="Author uses image to accompany the URL for connecting with the Census Bureau on Twitter." title="Image of Twitter icon"/>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190406" y="2228428"/>
            <a:ext cx="628993" cy="530706"/>
          </a:xfrm>
          <a:prstGeom prst="rect">
            <a:avLst/>
          </a:prstGeom>
        </p:spPr>
      </p:pic>
      <p:pic>
        <p:nvPicPr>
          <p:cNvPr id="16" name="Picture 6-YouTube icon" descr="Author uses image to accompany the URL for connecting with the Census Bureau on YouTube." title="Image of YouTube icon"/>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100838" y="3087797"/>
            <a:ext cx="718560" cy="71856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2-Instagram icon" descr="Author uses image to accompany the URL for connecting with the Census Bureau on Instagram." title="Image of Instagram icon"/>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6197332" y="4199797"/>
            <a:ext cx="622067" cy="666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Pintrest icon" descr="Author uses image to accompany the URL for connecting with the Census Bureau on Pintrest." title="Image of Pintrest icon"/>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167080" y="5100757"/>
            <a:ext cx="652318" cy="652318"/>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URLs info for right side"/>
          <p:cNvSpPr txBox="1">
            <a:spLocks/>
          </p:cNvSpPr>
          <p:nvPr/>
        </p:nvSpPr>
        <p:spPr>
          <a:xfrm>
            <a:off x="6926960" y="1099812"/>
            <a:ext cx="3801920" cy="45295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Wingdings" panose="05000000000000000000" pitchFamily="2" charset="2"/>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Wingdings" panose="05000000000000000000" pitchFamily="2" charset="2"/>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Wingdings" panose="05000000000000000000" pitchFamily="2" charset="2"/>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dirty="0">
                <a:solidFill>
                  <a:schemeClr val="tx1">
                    <a:lumMod val="75000"/>
                    <a:lumOff val="25000"/>
                  </a:schemeClr>
                </a:solidFill>
                <a:latin typeface="Calibri" panose="020F0502020204030204" pitchFamily="34" charset="0"/>
              </a:rPr>
              <a:t>facebook.com/</a:t>
            </a:r>
            <a:r>
              <a:rPr lang="en-US" sz="1800" dirty="0" err="1">
                <a:solidFill>
                  <a:schemeClr val="tx1">
                    <a:lumMod val="75000"/>
                    <a:lumOff val="25000"/>
                  </a:schemeClr>
                </a:solidFill>
                <a:latin typeface="Calibri" panose="020F0502020204030204" pitchFamily="34" charset="0"/>
              </a:rPr>
              <a:t>uscensusbureau</a:t>
            </a: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twitter.com/</a:t>
            </a:r>
            <a:r>
              <a:rPr lang="en-US" sz="1800" dirty="0" err="1">
                <a:solidFill>
                  <a:schemeClr val="tx1">
                    <a:lumMod val="75000"/>
                    <a:lumOff val="25000"/>
                  </a:schemeClr>
                </a:solidFill>
                <a:latin typeface="Calibri" panose="020F0502020204030204" pitchFamily="34" charset="0"/>
              </a:rPr>
              <a:t>uscensusbureau</a:t>
            </a: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youtube.com/user/</a:t>
            </a:r>
            <a:r>
              <a:rPr lang="en-US" sz="1800" dirty="0" err="1">
                <a:solidFill>
                  <a:schemeClr val="tx1">
                    <a:lumMod val="75000"/>
                    <a:lumOff val="25000"/>
                  </a:schemeClr>
                </a:solidFill>
                <a:latin typeface="Calibri" panose="020F0502020204030204" pitchFamily="34" charset="0"/>
              </a:rPr>
              <a:t>uscensusbureau</a:t>
            </a: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instagram.com/</a:t>
            </a:r>
            <a:r>
              <a:rPr lang="en-US" sz="1800" dirty="0" err="1">
                <a:solidFill>
                  <a:schemeClr val="tx1">
                    <a:lumMod val="75000"/>
                    <a:lumOff val="25000"/>
                  </a:schemeClr>
                </a:solidFill>
                <a:latin typeface="Calibri" panose="020F0502020204030204" pitchFamily="34" charset="0"/>
              </a:rPr>
              <a:t>uscensusbureau</a:t>
            </a: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pinterest.com/</a:t>
            </a:r>
            <a:r>
              <a:rPr lang="en-US" sz="1800" dirty="0" err="1">
                <a:solidFill>
                  <a:schemeClr val="tx1">
                    <a:lumMod val="75000"/>
                    <a:lumOff val="25000"/>
                  </a:schemeClr>
                </a:solidFill>
                <a:latin typeface="Calibri" panose="020F0502020204030204" pitchFamily="34" charset="0"/>
              </a:rPr>
              <a:t>uscensusbureau</a:t>
            </a:r>
            <a:endParaRPr lang="en-US" sz="18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r>
              <a:rPr lang="en-US" sz="1600" dirty="0">
                <a:solidFill>
                  <a:schemeClr val="tx1">
                    <a:lumMod val="75000"/>
                    <a:lumOff val="25000"/>
                  </a:schemeClr>
                </a:solidFill>
                <a:latin typeface="Calibri" panose="020F0502020204030204" pitchFamily="34" charset="0"/>
              </a:rPr>
              <a:t>	</a:t>
            </a: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r>
              <a:rPr lang="en-US" sz="1600" dirty="0">
                <a:solidFill>
                  <a:schemeClr val="tx1">
                    <a:lumMod val="75000"/>
                    <a:lumOff val="25000"/>
                  </a:schemeClr>
                </a:solidFill>
                <a:latin typeface="Calibri" panose="020F0502020204030204" pitchFamily="34" charset="0"/>
              </a:rPr>
              <a:t>        </a:t>
            </a:r>
          </a:p>
          <a:p>
            <a:pPr marL="0" indent="0">
              <a:buNone/>
            </a:pPr>
            <a:endParaRPr lang="en-US" sz="1600" dirty="0">
              <a:solidFill>
                <a:schemeClr val="tx1">
                  <a:lumMod val="75000"/>
                  <a:lumOff val="25000"/>
                </a:schemeClr>
              </a:solidFill>
              <a:latin typeface="Calibri" panose="020F0502020204030204" pitchFamily="34" charset="0"/>
            </a:endParaRPr>
          </a:p>
        </p:txBody>
      </p:sp>
      <p:sp>
        <p:nvSpPr>
          <p:cNvPr id="3" name="Slide Number Placeholder 2"/>
          <p:cNvSpPr>
            <a:spLocks noGrp="1"/>
          </p:cNvSpPr>
          <p:nvPr>
            <p:ph type="sldNum" sz="quarter" idx="12"/>
          </p:nvPr>
        </p:nvSpPr>
        <p:spPr/>
        <p:txBody>
          <a:bodyPr/>
          <a:lstStyle/>
          <a:p>
            <a:fld id="{03AE04C5-3085-4F64-BC65-54FE2DBF6EB1}" type="slidenum">
              <a:rPr lang="en-US" smtClean="0"/>
              <a:pPr/>
              <a:t>34</a:t>
            </a:fld>
            <a:endParaRPr lang="en-US"/>
          </a:p>
        </p:txBody>
      </p:sp>
    </p:spTree>
    <p:extLst>
      <p:ext uri="{BB962C8B-B14F-4D97-AF65-F5344CB8AC3E}">
        <p14:creationId xmlns:p14="http://schemas.microsoft.com/office/powerpoint/2010/main" val="24484947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0886"/>
            <a:ext cx="10972800" cy="1116106"/>
          </a:xfrm>
        </p:spPr>
        <p:txBody>
          <a:bodyPr>
            <a:normAutofit/>
          </a:bodyPr>
          <a:lstStyle/>
          <a:p>
            <a:r>
              <a:rPr lang="en-US" b="1" dirty="0" smtClean="0">
                <a:solidFill>
                  <a:srgbClr val="C00000"/>
                </a:solidFill>
              </a:rPr>
              <a:t>Address materials</a:t>
            </a:r>
            <a:endParaRPr lang="en-US" b="1" dirty="0">
              <a:solidFill>
                <a:srgbClr val="C00000"/>
              </a:solidFill>
            </a:endParaRPr>
          </a:p>
        </p:txBody>
      </p:sp>
      <p:sp>
        <p:nvSpPr>
          <p:cNvPr id="6" name="Content Placeholder 5"/>
          <p:cNvSpPr>
            <a:spLocks noGrp="1"/>
          </p:cNvSpPr>
          <p:nvPr>
            <p:ph idx="1"/>
          </p:nvPr>
        </p:nvSpPr>
        <p:spPr>
          <a:xfrm>
            <a:off x="1143000" y="838200"/>
            <a:ext cx="9906000" cy="4419600"/>
          </a:xfrm>
        </p:spPr>
        <p:txBody>
          <a:bodyPr>
            <a:normAutofit/>
          </a:bodyPr>
          <a:lstStyle/>
          <a:p>
            <a:r>
              <a:rPr lang="en-US" sz="3600" dirty="0" smtClean="0"/>
              <a:t>Sorting </a:t>
            </a:r>
            <a:r>
              <a:rPr lang="en-US" sz="3600" dirty="0"/>
              <a:t>and </a:t>
            </a:r>
            <a:r>
              <a:rPr lang="en-US" sz="3600" dirty="0" smtClean="0"/>
              <a:t>saving.</a:t>
            </a:r>
          </a:p>
          <a:p>
            <a:r>
              <a:rPr lang="en-US" sz="3600" dirty="0" smtClean="0"/>
              <a:t>Keeping secure.</a:t>
            </a:r>
          </a:p>
          <a:p>
            <a:r>
              <a:rPr lang="en-US" sz="3600" dirty="0" smtClean="0"/>
              <a:t>Assembling </a:t>
            </a:r>
            <a:r>
              <a:rPr lang="en-US" sz="3600" dirty="0"/>
              <a:t>and </a:t>
            </a:r>
            <a:r>
              <a:rPr lang="en-US" sz="3600" dirty="0" smtClean="0"/>
              <a:t>organizing.</a:t>
            </a:r>
            <a:endParaRPr lang="en-US" sz="3600" dirty="0"/>
          </a:p>
          <a:p>
            <a:pPr marL="0" indent="0">
              <a:buNone/>
            </a:pPr>
            <a:endParaRPr lang="en-US" sz="3600" dirty="0" smtClean="0"/>
          </a:p>
        </p:txBody>
      </p:sp>
      <p:sp>
        <p:nvSpPr>
          <p:cNvPr id="3" name="Slide Number Placeholder 2"/>
          <p:cNvSpPr>
            <a:spLocks noGrp="1"/>
          </p:cNvSpPr>
          <p:nvPr>
            <p:ph type="sldNum" sz="quarter" idx="12"/>
          </p:nvPr>
        </p:nvSpPr>
        <p:spPr/>
        <p:txBody>
          <a:bodyPr/>
          <a:lstStyle/>
          <a:p>
            <a:fld id="{03AE04C5-3085-4F64-BC65-54FE2DBF6EB1}" type="slidenum">
              <a:rPr lang="en-US" smtClean="0"/>
              <a:pPr/>
              <a:t>4</a:t>
            </a:fld>
            <a:endParaRPr lang="en-US"/>
          </a:p>
        </p:txBody>
      </p:sp>
    </p:spTree>
    <p:extLst>
      <p:ext uri="{BB962C8B-B14F-4D97-AF65-F5344CB8AC3E}">
        <p14:creationId xmlns:p14="http://schemas.microsoft.com/office/powerpoint/2010/main" val="39028840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normAutofit/>
          </a:bodyPr>
          <a:lstStyle/>
          <a:p>
            <a:r>
              <a:rPr lang="en-US" b="1" dirty="0" smtClean="0">
                <a:solidFill>
                  <a:srgbClr val="C00000"/>
                </a:solidFill>
              </a:rPr>
              <a:t>Address materials – sorting and saving</a:t>
            </a:r>
            <a:endParaRPr lang="en-US" b="1" dirty="0">
              <a:solidFill>
                <a:srgbClr val="C00000"/>
              </a:solidFill>
            </a:endParaRPr>
          </a:p>
        </p:txBody>
      </p:sp>
      <p:sp>
        <p:nvSpPr>
          <p:cNvPr id="3" name="Content Placeholder 2"/>
          <p:cNvSpPr>
            <a:spLocks noGrp="1"/>
          </p:cNvSpPr>
          <p:nvPr>
            <p:ph idx="1"/>
          </p:nvPr>
        </p:nvSpPr>
        <p:spPr>
          <a:xfrm>
            <a:off x="609600" y="838200"/>
            <a:ext cx="10972800" cy="4906964"/>
          </a:xfrm>
        </p:spPr>
        <p:txBody>
          <a:bodyPr>
            <a:normAutofit lnSpcReduction="10000"/>
          </a:bodyPr>
          <a:lstStyle/>
          <a:p>
            <a:r>
              <a:rPr lang="en-US" sz="3600" dirty="0" smtClean="0"/>
              <a:t>Ensure complete with all updates.</a:t>
            </a:r>
          </a:p>
          <a:p>
            <a:r>
              <a:rPr lang="en-US" sz="3600" dirty="0" smtClean="0"/>
              <a:t>Re-sort address list by ACTION field.</a:t>
            </a:r>
          </a:p>
          <a:p>
            <a:r>
              <a:rPr lang="en-US" sz="3600" dirty="0" smtClean="0"/>
              <a:t>Save only records with entry in ACTION field to new file.</a:t>
            </a:r>
          </a:p>
          <a:p>
            <a:r>
              <a:rPr lang="en-US" sz="3600" dirty="0" smtClean="0"/>
              <a:t>Name the new file “luca20_&lt;</a:t>
            </a:r>
            <a:r>
              <a:rPr lang="en-US" sz="3600" dirty="0" err="1" smtClean="0"/>
              <a:t>EntityID</a:t>
            </a:r>
            <a:r>
              <a:rPr lang="en-US" sz="3600" dirty="0" smtClean="0"/>
              <a:t>&gt;_</a:t>
            </a:r>
            <a:r>
              <a:rPr lang="en-US" sz="3600" dirty="0" err="1" smtClean="0"/>
              <a:t>changes_addresses.xxx</a:t>
            </a:r>
            <a:r>
              <a:rPr lang="en-US" sz="3600" dirty="0" smtClean="0"/>
              <a:t>” </a:t>
            </a:r>
            <a:r>
              <a:rPr lang="en-US" sz="2800" dirty="0" smtClean="0"/>
              <a:t>(where </a:t>
            </a:r>
            <a:r>
              <a:rPr lang="en-US" sz="2800" dirty="0" err="1" smtClean="0"/>
              <a:t>EntityID</a:t>
            </a:r>
            <a:r>
              <a:rPr lang="en-US" sz="2800" dirty="0" smtClean="0"/>
              <a:t> is entity identification code from LUCA materials and xxx is the file extension .csv, .txt, .</a:t>
            </a:r>
            <a:r>
              <a:rPr lang="en-US" sz="2800" dirty="0" err="1" smtClean="0"/>
              <a:t>xls</a:t>
            </a:r>
            <a:r>
              <a:rPr lang="en-US" sz="2800" dirty="0" smtClean="0"/>
              <a:t>, or .</a:t>
            </a:r>
            <a:r>
              <a:rPr lang="en-US" sz="2800" dirty="0" err="1" smtClean="0"/>
              <a:t>xlsx</a:t>
            </a:r>
            <a:r>
              <a:rPr lang="en-US" sz="2800" dirty="0" smtClean="0"/>
              <a:t>).</a:t>
            </a:r>
          </a:p>
          <a:p>
            <a:r>
              <a:rPr lang="en-US" sz="3600" dirty="0" smtClean="0"/>
              <a:t>Save to location for easy retrieval for submission and next steps.</a:t>
            </a:r>
          </a:p>
          <a:p>
            <a:pPr lvl="1"/>
            <a:endParaRPr lang="en-US" sz="3200" dirty="0" smtClean="0"/>
          </a:p>
        </p:txBody>
      </p:sp>
      <p:sp>
        <p:nvSpPr>
          <p:cNvPr id="5" name="Slide Number Placeholder 4"/>
          <p:cNvSpPr>
            <a:spLocks noGrp="1"/>
          </p:cNvSpPr>
          <p:nvPr>
            <p:ph type="sldNum" sz="quarter" idx="12"/>
          </p:nvPr>
        </p:nvSpPr>
        <p:spPr/>
        <p:txBody>
          <a:bodyPr/>
          <a:lstStyle/>
          <a:p>
            <a:fld id="{03AE04C5-3085-4F64-BC65-54FE2DBF6EB1}" type="slidenum">
              <a:rPr lang="en-US" smtClean="0"/>
              <a:pPr/>
              <a:t>5</a:t>
            </a:fld>
            <a:endParaRPr lang="en-US"/>
          </a:p>
        </p:txBody>
      </p:sp>
    </p:spTree>
    <p:extLst>
      <p:ext uri="{BB962C8B-B14F-4D97-AF65-F5344CB8AC3E}">
        <p14:creationId xmlns:p14="http://schemas.microsoft.com/office/powerpoint/2010/main" val="34709892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normAutofit/>
          </a:bodyPr>
          <a:lstStyle/>
          <a:p>
            <a:r>
              <a:rPr lang="en-US" b="1" dirty="0" smtClean="0">
                <a:solidFill>
                  <a:srgbClr val="C00000"/>
                </a:solidFill>
              </a:rPr>
              <a:t>Address materials – keeping </a:t>
            </a:r>
            <a:r>
              <a:rPr lang="en-US" b="1" dirty="0">
                <a:solidFill>
                  <a:srgbClr val="C00000"/>
                </a:solidFill>
              </a:rPr>
              <a:t>s</a:t>
            </a:r>
            <a:r>
              <a:rPr lang="en-US" b="1" dirty="0" smtClean="0">
                <a:solidFill>
                  <a:srgbClr val="C00000"/>
                </a:solidFill>
              </a:rPr>
              <a:t>ecure</a:t>
            </a:r>
            <a:endParaRPr lang="en-US" b="1" dirty="0">
              <a:solidFill>
                <a:srgbClr val="C00000"/>
              </a:solidFill>
            </a:endParaRPr>
          </a:p>
        </p:txBody>
      </p:sp>
      <p:sp>
        <p:nvSpPr>
          <p:cNvPr id="3" name="Content Placeholder 2"/>
          <p:cNvSpPr>
            <a:spLocks noGrp="1"/>
          </p:cNvSpPr>
          <p:nvPr>
            <p:ph idx="1"/>
          </p:nvPr>
        </p:nvSpPr>
        <p:spPr>
          <a:xfrm>
            <a:off x="609600" y="838200"/>
            <a:ext cx="10972800" cy="4906964"/>
          </a:xfrm>
        </p:spPr>
        <p:txBody>
          <a:bodyPr>
            <a:normAutofit/>
          </a:bodyPr>
          <a:lstStyle/>
          <a:p>
            <a:r>
              <a:rPr lang="en-US" sz="3600" dirty="0" smtClean="0"/>
              <a:t>Make copy of new file for use during the feedback phase.</a:t>
            </a:r>
          </a:p>
          <a:p>
            <a:r>
              <a:rPr lang="en-US" sz="3600" dirty="0" smtClean="0"/>
              <a:t>All address list materials (original and copy) are Title 13.</a:t>
            </a:r>
          </a:p>
          <a:p>
            <a:r>
              <a:rPr lang="en-US" sz="3600" dirty="0" smtClean="0"/>
              <a:t>Keep secure according to </a:t>
            </a:r>
            <a:r>
              <a:rPr lang="en-US" sz="3600" i="1" dirty="0" smtClean="0"/>
              <a:t>Confidentiality and Security Guidelines (D-2004).</a:t>
            </a:r>
            <a:endParaRPr lang="en-US" sz="3600" i="1" dirty="0"/>
          </a:p>
        </p:txBody>
      </p:sp>
      <p:sp>
        <p:nvSpPr>
          <p:cNvPr id="5" name="Slide Number Placeholder 4"/>
          <p:cNvSpPr>
            <a:spLocks noGrp="1"/>
          </p:cNvSpPr>
          <p:nvPr>
            <p:ph type="sldNum" sz="quarter" idx="12"/>
          </p:nvPr>
        </p:nvSpPr>
        <p:spPr/>
        <p:txBody>
          <a:bodyPr/>
          <a:lstStyle/>
          <a:p>
            <a:fld id="{03AE04C5-3085-4F64-BC65-54FE2DBF6EB1}" type="slidenum">
              <a:rPr lang="en-US" smtClean="0"/>
              <a:pPr/>
              <a:t>6</a:t>
            </a:fld>
            <a:endParaRPr lang="en-US"/>
          </a:p>
        </p:txBody>
      </p:sp>
    </p:spTree>
    <p:extLst>
      <p:ext uri="{BB962C8B-B14F-4D97-AF65-F5344CB8AC3E}">
        <p14:creationId xmlns:p14="http://schemas.microsoft.com/office/powerpoint/2010/main" val="27225443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11277600" cy="1143000"/>
          </a:xfrm>
        </p:spPr>
        <p:txBody>
          <a:bodyPr>
            <a:normAutofit/>
          </a:bodyPr>
          <a:lstStyle/>
          <a:p>
            <a:r>
              <a:rPr lang="en-US" b="1" dirty="0">
                <a:solidFill>
                  <a:srgbClr val="C00000"/>
                </a:solidFill>
              </a:rPr>
              <a:t>Address </a:t>
            </a:r>
            <a:r>
              <a:rPr lang="en-US" b="1" dirty="0" smtClean="0">
                <a:solidFill>
                  <a:srgbClr val="C00000"/>
                </a:solidFill>
              </a:rPr>
              <a:t>materials </a:t>
            </a:r>
            <a:r>
              <a:rPr lang="en-US" b="1" dirty="0">
                <a:solidFill>
                  <a:srgbClr val="C00000"/>
                </a:solidFill>
              </a:rPr>
              <a:t>– </a:t>
            </a:r>
            <a:r>
              <a:rPr lang="en-US" b="1" dirty="0" smtClean="0">
                <a:solidFill>
                  <a:srgbClr val="C00000"/>
                </a:solidFill>
              </a:rPr>
              <a:t>assembling and organizing</a:t>
            </a:r>
            <a:endParaRPr lang="en-US" dirty="0"/>
          </a:p>
        </p:txBody>
      </p:sp>
      <p:sp>
        <p:nvSpPr>
          <p:cNvPr id="3" name="Content Placeholder 2"/>
          <p:cNvSpPr>
            <a:spLocks noGrp="1"/>
          </p:cNvSpPr>
          <p:nvPr>
            <p:ph idx="1"/>
          </p:nvPr>
        </p:nvSpPr>
        <p:spPr>
          <a:xfrm>
            <a:off x="609600" y="838200"/>
            <a:ext cx="10972800" cy="5257799"/>
          </a:xfrm>
        </p:spPr>
        <p:txBody>
          <a:bodyPr>
            <a:normAutofit fontScale="92500" lnSpcReduction="10000"/>
          </a:bodyPr>
          <a:lstStyle/>
          <a:p>
            <a:r>
              <a:rPr lang="en-US" sz="3500" dirty="0"/>
              <a:t>Navigate to directory where “luca20_&lt;</a:t>
            </a:r>
            <a:r>
              <a:rPr lang="en-US" sz="3500" dirty="0" err="1" smtClean="0"/>
              <a:t>EntityID</a:t>
            </a:r>
            <a:r>
              <a:rPr lang="en-US" sz="3500" dirty="0" smtClean="0"/>
              <a:t>&gt;_</a:t>
            </a:r>
            <a:r>
              <a:rPr lang="en-US" sz="3500" dirty="0" err="1" smtClean="0"/>
              <a:t>changes_addresses.xxx</a:t>
            </a:r>
            <a:r>
              <a:rPr lang="en-US" sz="3500" dirty="0" smtClean="0"/>
              <a:t>” resides </a:t>
            </a:r>
            <a:r>
              <a:rPr lang="en-US" sz="2600" dirty="0" smtClean="0"/>
              <a:t>(where </a:t>
            </a:r>
            <a:r>
              <a:rPr lang="en-US" sz="2600" dirty="0" err="1" smtClean="0"/>
              <a:t>EntityID</a:t>
            </a:r>
            <a:r>
              <a:rPr lang="en-US" sz="2600" dirty="0" smtClean="0"/>
              <a:t> </a:t>
            </a:r>
            <a:r>
              <a:rPr lang="en-US" sz="2600" dirty="0"/>
              <a:t>is entity identification code from LUCA materials and xxx is the file extension .csv, .txt, or .</a:t>
            </a:r>
            <a:r>
              <a:rPr lang="en-US" sz="2600" dirty="0" err="1"/>
              <a:t>xls</a:t>
            </a:r>
            <a:r>
              <a:rPr lang="en-US" sz="3600" dirty="0" smtClean="0"/>
              <a:t>).</a:t>
            </a:r>
            <a:endParaRPr lang="en-US" sz="3500" dirty="0"/>
          </a:p>
          <a:p>
            <a:r>
              <a:rPr lang="en-US" sz="3500" dirty="0"/>
              <a:t>Zip the changes </a:t>
            </a:r>
            <a:r>
              <a:rPr lang="en-US" sz="3500" dirty="0" smtClean="0"/>
              <a:t>address file, name the zip </a:t>
            </a:r>
            <a:r>
              <a:rPr lang="en-US" sz="3500" dirty="0"/>
              <a:t>file “luca20_&lt;</a:t>
            </a:r>
            <a:r>
              <a:rPr lang="en-US" sz="3500" dirty="0" err="1" smtClean="0"/>
              <a:t>EntityID</a:t>
            </a:r>
            <a:r>
              <a:rPr lang="en-US" sz="3500" dirty="0" smtClean="0"/>
              <a:t>&gt;_changes_addresses_return.zip”.</a:t>
            </a:r>
            <a:endParaRPr lang="en-US" sz="3500" dirty="0"/>
          </a:p>
          <a:p>
            <a:pPr lvl="1">
              <a:buSzPct val="75000"/>
              <a:buFont typeface="Courier New" panose="02070309020205020404" pitchFamily="49" charset="0"/>
              <a:buChar char="o"/>
            </a:pPr>
            <a:r>
              <a:rPr lang="en-US" dirty="0" smtClean="0"/>
              <a:t>Password </a:t>
            </a:r>
            <a:r>
              <a:rPr lang="en-US" dirty="0"/>
              <a:t>protection </a:t>
            </a:r>
            <a:r>
              <a:rPr lang="en-US" dirty="0" smtClean="0"/>
              <a:t>required because Title 13 material.</a:t>
            </a:r>
          </a:p>
          <a:p>
            <a:pPr lvl="1">
              <a:buSzPct val="75000"/>
              <a:buFont typeface="Courier New" panose="02070309020205020404" pitchFamily="49" charset="0"/>
              <a:buChar char="o"/>
            </a:pPr>
            <a:r>
              <a:rPr lang="en-US" dirty="0" smtClean="0"/>
              <a:t>Use case sensitive password provided with original materials.</a:t>
            </a:r>
            <a:endParaRPr lang="en-US" dirty="0"/>
          </a:p>
          <a:p>
            <a:r>
              <a:rPr lang="en-US" sz="3500" dirty="0"/>
              <a:t>Copy the zip file to CD/DVD if shipping submission with </a:t>
            </a:r>
            <a:r>
              <a:rPr lang="en-US" sz="3500" dirty="0" smtClean="0"/>
              <a:t>paper </a:t>
            </a:r>
            <a:r>
              <a:rPr lang="en-US" sz="3500" dirty="0"/>
              <a:t>m</a:t>
            </a:r>
            <a:r>
              <a:rPr lang="en-US" sz="3500" dirty="0" smtClean="0"/>
              <a:t>ap materials, </a:t>
            </a:r>
            <a:r>
              <a:rPr lang="en-US" sz="3500" dirty="0"/>
              <a:t>or </a:t>
            </a:r>
            <a:r>
              <a:rPr lang="en-US" sz="3500" dirty="0" smtClean="0"/>
              <a:t>ready the zip </a:t>
            </a:r>
            <a:r>
              <a:rPr lang="en-US" sz="3500" dirty="0"/>
              <a:t>file for </a:t>
            </a:r>
            <a:r>
              <a:rPr lang="en-US" sz="3500" dirty="0" smtClean="0"/>
              <a:t>submission </a:t>
            </a:r>
            <a:r>
              <a:rPr lang="en-US" sz="3500" smtClean="0"/>
              <a:t>via U.S. Census </a:t>
            </a:r>
            <a:r>
              <a:rPr lang="en-US" sz="3500" dirty="0" smtClean="0"/>
              <a:t>Bureau’s secure online web application.</a:t>
            </a:r>
            <a:endParaRPr lang="en-US" sz="3500" dirty="0"/>
          </a:p>
          <a:p>
            <a:endParaRPr lang="en-US" dirty="0"/>
          </a:p>
        </p:txBody>
      </p:sp>
      <p:sp>
        <p:nvSpPr>
          <p:cNvPr id="5" name="Slide Number Placeholder 4"/>
          <p:cNvSpPr>
            <a:spLocks noGrp="1"/>
          </p:cNvSpPr>
          <p:nvPr>
            <p:ph type="sldNum" sz="quarter" idx="12"/>
          </p:nvPr>
        </p:nvSpPr>
        <p:spPr/>
        <p:txBody>
          <a:bodyPr/>
          <a:lstStyle/>
          <a:p>
            <a:fld id="{03AE04C5-3085-4F64-BC65-54FE2DBF6EB1}" type="slidenum">
              <a:rPr lang="en-US" smtClean="0"/>
              <a:pPr/>
              <a:t>7</a:t>
            </a:fld>
            <a:endParaRPr lang="en-US"/>
          </a:p>
        </p:txBody>
      </p:sp>
    </p:spTree>
    <p:extLst>
      <p:ext uri="{BB962C8B-B14F-4D97-AF65-F5344CB8AC3E}">
        <p14:creationId xmlns:p14="http://schemas.microsoft.com/office/powerpoint/2010/main" val="5621598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0886"/>
            <a:ext cx="10972800" cy="1055914"/>
          </a:xfrm>
        </p:spPr>
        <p:txBody>
          <a:bodyPr>
            <a:normAutofit/>
          </a:bodyPr>
          <a:lstStyle/>
          <a:p>
            <a:r>
              <a:rPr lang="en-US" b="1" dirty="0" smtClean="0">
                <a:solidFill>
                  <a:srgbClr val="C00000"/>
                </a:solidFill>
              </a:rPr>
              <a:t>Map materials</a:t>
            </a:r>
            <a:endParaRPr lang="en-US" b="1" dirty="0">
              <a:solidFill>
                <a:srgbClr val="C00000"/>
              </a:solidFill>
            </a:endParaRPr>
          </a:p>
        </p:txBody>
      </p:sp>
      <p:sp>
        <p:nvSpPr>
          <p:cNvPr id="6" name="Content Placeholder 5"/>
          <p:cNvSpPr>
            <a:spLocks noGrp="1"/>
          </p:cNvSpPr>
          <p:nvPr>
            <p:ph idx="1"/>
          </p:nvPr>
        </p:nvSpPr>
        <p:spPr>
          <a:xfrm>
            <a:off x="609600" y="838200"/>
            <a:ext cx="10972800" cy="5180694"/>
          </a:xfrm>
        </p:spPr>
        <p:txBody>
          <a:bodyPr>
            <a:normAutofit/>
          </a:bodyPr>
          <a:lstStyle/>
          <a:p>
            <a:r>
              <a:rPr lang="en-US" sz="3600" dirty="0" smtClean="0"/>
              <a:t>Paper</a:t>
            </a:r>
          </a:p>
          <a:p>
            <a:pPr lvl="2">
              <a:buSzPct val="75000"/>
              <a:buFont typeface="Courier New" panose="02070309020205020404" pitchFamily="49" charset="0"/>
              <a:buChar char="o"/>
            </a:pPr>
            <a:r>
              <a:rPr lang="en-US" sz="3200" dirty="0" smtClean="0"/>
              <a:t>Sorting and keeping secure.</a:t>
            </a:r>
          </a:p>
          <a:p>
            <a:pPr lvl="2">
              <a:buSzPct val="75000"/>
              <a:buFont typeface="Courier New" panose="02070309020205020404" pitchFamily="49" charset="0"/>
              <a:buChar char="o"/>
            </a:pPr>
            <a:r>
              <a:rPr lang="en-US" sz="3200" dirty="0" smtClean="0"/>
              <a:t>Assembling and organizing.</a:t>
            </a:r>
          </a:p>
          <a:p>
            <a:r>
              <a:rPr lang="en-US" sz="3600" dirty="0" smtClean="0"/>
              <a:t>Digital</a:t>
            </a:r>
          </a:p>
          <a:p>
            <a:pPr lvl="2">
              <a:buSzPct val="75000"/>
              <a:buFont typeface="Courier New" panose="02070309020205020404" pitchFamily="49" charset="0"/>
              <a:buChar char="o"/>
            </a:pPr>
            <a:r>
              <a:rPr lang="en-US" sz="3200" dirty="0" smtClean="0"/>
              <a:t>Exporting updates.</a:t>
            </a:r>
          </a:p>
          <a:p>
            <a:pPr lvl="2">
              <a:buSzPct val="75000"/>
              <a:buFont typeface="Courier New" panose="02070309020205020404" pitchFamily="49" charset="0"/>
              <a:buChar char="o"/>
            </a:pPr>
            <a:r>
              <a:rPr lang="en-US" sz="3200" dirty="0" smtClean="0"/>
              <a:t>Saving updates.</a:t>
            </a:r>
          </a:p>
          <a:p>
            <a:pPr lvl="2">
              <a:buSzPct val="75000"/>
              <a:buFont typeface="Courier New" panose="02070309020205020404" pitchFamily="49" charset="0"/>
              <a:buChar char="o"/>
            </a:pPr>
            <a:r>
              <a:rPr lang="en-US" sz="3200" dirty="0" smtClean="0"/>
              <a:t>Example.</a:t>
            </a:r>
          </a:p>
          <a:p>
            <a:pPr lvl="2">
              <a:buSzPct val="75000"/>
              <a:buFont typeface="Courier New" panose="02070309020205020404" pitchFamily="49" charset="0"/>
              <a:buChar char="o"/>
            </a:pPr>
            <a:r>
              <a:rPr lang="en-US" sz="3200" dirty="0" smtClean="0"/>
              <a:t>Assembling and organizing.</a:t>
            </a:r>
          </a:p>
        </p:txBody>
      </p:sp>
      <p:sp>
        <p:nvSpPr>
          <p:cNvPr id="3" name="Slide Number Placeholder 2"/>
          <p:cNvSpPr>
            <a:spLocks noGrp="1"/>
          </p:cNvSpPr>
          <p:nvPr>
            <p:ph type="sldNum" sz="quarter" idx="12"/>
          </p:nvPr>
        </p:nvSpPr>
        <p:spPr/>
        <p:txBody>
          <a:bodyPr/>
          <a:lstStyle/>
          <a:p>
            <a:fld id="{03AE04C5-3085-4F64-BC65-54FE2DBF6EB1}" type="slidenum">
              <a:rPr lang="en-US" smtClean="0"/>
              <a:pPr/>
              <a:t>8</a:t>
            </a:fld>
            <a:endParaRPr lang="en-US"/>
          </a:p>
        </p:txBody>
      </p:sp>
    </p:spTree>
    <p:extLst>
      <p:ext uri="{BB962C8B-B14F-4D97-AF65-F5344CB8AC3E}">
        <p14:creationId xmlns:p14="http://schemas.microsoft.com/office/powerpoint/2010/main" val="37084138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6181" y="28352"/>
            <a:ext cx="10972800" cy="1343247"/>
          </a:xfrm>
        </p:spPr>
        <p:txBody>
          <a:bodyPr>
            <a:normAutofit fontScale="90000"/>
          </a:bodyPr>
          <a:lstStyle/>
          <a:p>
            <a:r>
              <a:rPr lang="en-US" sz="4900" b="1" dirty="0" smtClean="0">
                <a:solidFill>
                  <a:srgbClr val="C00000"/>
                </a:solidFill>
              </a:rPr>
              <a:t>Map materials – paper:</a:t>
            </a:r>
            <a:r>
              <a:rPr lang="en-US" b="1" dirty="0" smtClean="0">
                <a:solidFill>
                  <a:srgbClr val="C00000"/>
                </a:solidFill>
              </a:rPr>
              <a:t/>
            </a:r>
            <a:br>
              <a:rPr lang="en-US" b="1" dirty="0" smtClean="0">
                <a:solidFill>
                  <a:srgbClr val="C00000"/>
                </a:solidFill>
              </a:rPr>
            </a:br>
            <a:r>
              <a:rPr lang="en-US" sz="4000" b="1" dirty="0" smtClean="0">
                <a:solidFill>
                  <a:srgbClr val="C00000"/>
                </a:solidFill>
              </a:rPr>
              <a:t>Sorting </a:t>
            </a:r>
            <a:r>
              <a:rPr lang="en-US" sz="4000" b="1" dirty="0">
                <a:solidFill>
                  <a:srgbClr val="C00000"/>
                </a:solidFill>
              </a:rPr>
              <a:t>and </a:t>
            </a:r>
            <a:r>
              <a:rPr lang="en-US" sz="4000" b="1" dirty="0" smtClean="0">
                <a:solidFill>
                  <a:srgbClr val="C00000"/>
                </a:solidFill>
              </a:rPr>
              <a:t>keeping secure</a:t>
            </a:r>
            <a:endParaRPr lang="en-US" sz="4000" dirty="0"/>
          </a:p>
        </p:txBody>
      </p:sp>
      <p:sp>
        <p:nvSpPr>
          <p:cNvPr id="3" name="Content Placeholder 2"/>
          <p:cNvSpPr>
            <a:spLocks noGrp="1"/>
          </p:cNvSpPr>
          <p:nvPr>
            <p:ph idx="1"/>
          </p:nvPr>
        </p:nvSpPr>
        <p:spPr>
          <a:xfrm>
            <a:off x="636181" y="1371599"/>
            <a:ext cx="10972800" cy="4800601"/>
          </a:xfrm>
        </p:spPr>
        <p:txBody>
          <a:bodyPr>
            <a:normAutofit fontScale="92500" lnSpcReduction="10000"/>
          </a:bodyPr>
          <a:lstStyle/>
          <a:p>
            <a:r>
              <a:rPr lang="en-US" sz="3600" dirty="0"/>
              <a:t>Ensure complete with all </a:t>
            </a:r>
            <a:r>
              <a:rPr lang="en-US" sz="3600" dirty="0" smtClean="0"/>
              <a:t>updates.</a:t>
            </a:r>
            <a:endParaRPr lang="en-US" sz="3600" dirty="0"/>
          </a:p>
          <a:p>
            <a:r>
              <a:rPr lang="en-US" sz="3600" dirty="0" smtClean="0"/>
              <a:t>Separate updated map sheets.</a:t>
            </a:r>
          </a:p>
          <a:p>
            <a:pPr lvl="1">
              <a:buSzPct val="75000"/>
              <a:buFont typeface="Courier New" panose="02070309020205020404" pitchFamily="49" charset="0"/>
              <a:buChar char="o"/>
            </a:pPr>
            <a:r>
              <a:rPr lang="en-US" sz="3200" dirty="0" smtClean="0"/>
              <a:t>Non Title 13 large format maps </a:t>
            </a:r>
            <a:r>
              <a:rPr lang="en-US" sz="2600" dirty="0" smtClean="0"/>
              <a:t>(“Digital/Paper” product preference).</a:t>
            </a:r>
          </a:p>
          <a:p>
            <a:pPr lvl="1">
              <a:buSzPct val="75000"/>
              <a:buFont typeface="Courier New" panose="02070309020205020404" pitchFamily="49" charset="0"/>
              <a:buChar char="o"/>
            </a:pPr>
            <a:r>
              <a:rPr lang="en-US" sz="3200" dirty="0" smtClean="0"/>
              <a:t>Title 13 PDF small format block maps </a:t>
            </a:r>
            <a:r>
              <a:rPr lang="en-US" sz="2600" dirty="0" smtClean="0"/>
              <a:t>(“Digital/</a:t>
            </a:r>
            <a:r>
              <a:rPr lang="en-US" sz="2600" dirty="0" err="1" smtClean="0"/>
              <a:t>PaperPDF</a:t>
            </a:r>
            <a:r>
              <a:rPr lang="en-US" sz="2600" dirty="0" smtClean="0"/>
              <a:t>” product preference).</a:t>
            </a:r>
            <a:endParaRPr lang="en-US" sz="2600" dirty="0"/>
          </a:p>
          <a:p>
            <a:r>
              <a:rPr lang="en-US" sz="3600" dirty="0" smtClean="0"/>
              <a:t>Make copy </a:t>
            </a:r>
            <a:r>
              <a:rPr lang="en-US" sz="3600" dirty="0"/>
              <a:t>of updated maps for use during </a:t>
            </a:r>
            <a:r>
              <a:rPr lang="en-US" sz="3600" dirty="0" smtClean="0"/>
              <a:t>the feedback phase.</a:t>
            </a:r>
            <a:endParaRPr lang="en-US" sz="3600" dirty="0"/>
          </a:p>
          <a:p>
            <a:r>
              <a:rPr lang="en-US" sz="3600" dirty="0" smtClean="0"/>
              <a:t>Protect materials because Title 13.</a:t>
            </a:r>
          </a:p>
          <a:p>
            <a:r>
              <a:rPr lang="en-US" sz="3600" dirty="0" smtClean="0"/>
              <a:t>Keep originals and copies secure.</a:t>
            </a:r>
            <a:endParaRPr lang="en-US" sz="3600" dirty="0"/>
          </a:p>
        </p:txBody>
      </p:sp>
      <p:sp>
        <p:nvSpPr>
          <p:cNvPr id="5" name="Slide Number Placeholder 4"/>
          <p:cNvSpPr>
            <a:spLocks noGrp="1"/>
          </p:cNvSpPr>
          <p:nvPr>
            <p:ph type="sldNum" sz="quarter" idx="12"/>
          </p:nvPr>
        </p:nvSpPr>
        <p:spPr/>
        <p:txBody>
          <a:bodyPr/>
          <a:lstStyle/>
          <a:p>
            <a:fld id="{03AE04C5-3085-4F64-BC65-54FE2DBF6EB1}" type="slidenum">
              <a:rPr lang="en-US" smtClean="0"/>
              <a:pPr/>
              <a:t>9</a:t>
            </a:fld>
            <a:endParaRPr lang="en-US"/>
          </a:p>
        </p:txBody>
      </p:sp>
    </p:spTree>
    <p:extLst>
      <p:ext uri="{BB962C8B-B14F-4D97-AF65-F5344CB8AC3E}">
        <p14:creationId xmlns:p14="http://schemas.microsoft.com/office/powerpoint/2010/main" val="75615900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HAPE_LOCKS" val="198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43B1F9FA5B2E847971EAB42F3EC9A01" ma:contentTypeVersion="1" ma:contentTypeDescription="Create a new document." ma:contentTypeScope="" ma:versionID="6a05c86d16e1835808316868a7ca6065">
  <xsd:schema xmlns:xsd="http://www.w3.org/2001/XMLSchema" xmlns:xs="http://www.w3.org/2001/XMLSchema" xmlns:p="http://schemas.microsoft.com/office/2006/metadata/properties" xmlns:ns1="http://schemas.microsoft.com/sharepoint/v3" xmlns:ns2="8557a95a-962d-47e7-8af1-548f79049771" targetNamespace="http://schemas.microsoft.com/office/2006/metadata/properties" ma:root="true" ma:fieldsID="2bb8dfbcc59ace8b8b13156065cb8351" ns1:_="" ns2:_="">
    <xsd:import namespace="http://schemas.microsoft.com/sharepoint/v3"/>
    <xsd:import namespace="8557a95a-962d-47e7-8af1-548f79049771"/>
    <xsd:element name="properties">
      <xsd:complexType>
        <xsd:sequence>
          <xsd:element name="documentManagement">
            <xsd:complexType>
              <xsd:all>
                <xsd:element ref="ns2:_dlc_DocId" minOccurs="0"/>
                <xsd:element ref="ns2:_dlc_DocIdUrl" minOccurs="0"/>
                <xsd:element ref="ns2:_dlc_DocIdPersistId"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1" nillable="true" ma:displayName="Scheduling Start Date" ma:description="" ma:hidden="true" ma:internalName="PublishingStartDate">
      <xsd:simpleType>
        <xsd:restriction base="dms:Unknown"/>
      </xsd:simpleType>
    </xsd:element>
    <xsd:element name="PublishingExpirationDate" ma:index="12"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557a95a-962d-47e7-8af1-548f79049771"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_dlc_DocId xmlns="8557a95a-962d-47e7-8af1-548f79049771">3J7TJ2AYAA5W-134-54</_dlc_DocId>
    <_dlc_DocIdUrl xmlns="8557a95a-962d-47e7-8af1-548f79049771">
      <Url>https://collab.ecm.census.gov/div/cnmp/intranet/CIDB/_layouts/DocIdRedir.aspx?ID=3J7TJ2AYAA5W-134-54</Url>
      <Description>3J7TJ2AYAA5W-134-54</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E4A8BB-C348-4B56-85AF-A0A056390D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557a95a-962d-47e7-8af1-548f790497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5CC94F2-DA45-477E-ADF2-6542354670FA}">
  <ds:schemaRefs>
    <ds:schemaRef ds:uri="http://schemas.microsoft.com/sharepoint/events"/>
  </ds:schemaRefs>
</ds:datastoreItem>
</file>

<file path=customXml/itemProps3.xml><?xml version="1.0" encoding="utf-8"?>
<ds:datastoreItem xmlns:ds="http://schemas.openxmlformats.org/officeDocument/2006/customXml" ds:itemID="{6AED58F6-4152-4975-AB0D-8141D60CDF06}">
  <ds:schemaRefs>
    <ds:schemaRef ds:uri="http://purl.org/dc/terms/"/>
    <ds:schemaRef ds:uri="http://schemas.microsoft.com/office/2006/documentManagement/types"/>
    <ds:schemaRef ds:uri="http://schemas.microsoft.com/sharepoint/v3"/>
    <ds:schemaRef ds:uri="http://www.w3.org/XML/1998/namespace"/>
    <ds:schemaRef ds:uri="http://purl.org/dc/dcmitype/"/>
    <ds:schemaRef ds:uri="http://schemas.openxmlformats.org/package/2006/metadata/core-properties"/>
    <ds:schemaRef ds:uri="http://purl.org/dc/elements/1.1/"/>
    <ds:schemaRef ds:uri="8557a95a-962d-47e7-8af1-548f79049771"/>
    <ds:schemaRef ds:uri="http://schemas.microsoft.com/office/2006/metadata/properties"/>
    <ds:schemaRef ds:uri="http://schemas.microsoft.com/office/infopath/2007/PartnerControls"/>
  </ds:schemaRefs>
</ds:datastoreItem>
</file>

<file path=customXml/itemProps4.xml><?xml version="1.0" encoding="utf-8"?>
<ds:datastoreItem xmlns:ds="http://schemas.openxmlformats.org/officeDocument/2006/customXml" ds:itemID="{6F52EFC0-1103-45EF-9816-A5E63FC980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5617</TotalTime>
  <Words>5267</Words>
  <Application>Microsoft Office PowerPoint</Application>
  <PresentationFormat>Widescreen</PresentationFormat>
  <Paragraphs>325</Paragraphs>
  <Slides>34</Slides>
  <Notes>34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Courier New</vt:lpstr>
      <vt:lpstr>Times New Roman</vt:lpstr>
      <vt:lpstr>Wingdings</vt:lpstr>
      <vt:lpstr>Office Theme</vt:lpstr>
      <vt:lpstr>2020 Census Local Update of Census Addresses Operation (LUCA)</vt:lpstr>
      <vt:lpstr>Agenda</vt:lpstr>
      <vt:lpstr>Preparing updated materials for submission</vt:lpstr>
      <vt:lpstr>Address materials</vt:lpstr>
      <vt:lpstr>Address materials – sorting and saving</vt:lpstr>
      <vt:lpstr>Address materials – keeping secure</vt:lpstr>
      <vt:lpstr>Address materials – assembling and organizing</vt:lpstr>
      <vt:lpstr>Map materials</vt:lpstr>
      <vt:lpstr>Map materials – paper: Sorting and keeping secure</vt:lpstr>
      <vt:lpstr>Map materials – paper: Assembling and organizing </vt:lpstr>
      <vt:lpstr>Map materials – digital: Exporting updates</vt:lpstr>
      <vt:lpstr>Map materials – digital: Saving updates</vt:lpstr>
      <vt:lpstr>Map materials – digital: Example – updated edges shapefile</vt:lpstr>
      <vt:lpstr>Map materials – digital: Assembling and organizing</vt:lpstr>
      <vt:lpstr>Accompanying paperwork</vt:lpstr>
      <vt:lpstr>Submitting updated materials </vt:lpstr>
      <vt:lpstr>Shipping instructions: Submissions with updated paper map materials</vt:lpstr>
      <vt:lpstr>Shipping instructions: Submissions with updated digital map materials</vt:lpstr>
      <vt:lpstr>Shipping instructions: Title 13 details – double wrap visual</vt:lpstr>
      <vt:lpstr>SWIM introduction</vt:lpstr>
      <vt:lpstr>SWIM account login and welcome screens</vt:lpstr>
      <vt:lpstr>SWIM account registration screens</vt:lpstr>
      <vt:lpstr>SWIM login and welcome screens after account registration</vt:lpstr>
      <vt:lpstr>SWIM start new upload screen</vt:lpstr>
      <vt:lpstr>SWIM type of LUCA entity screen</vt:lpstr>
      <vt:lpstr>SWIM select a .ZIP to upload screen</vt:lpstr>
      <vt:lpstr>SWIM choose .ZIP to upload screen</vt:lpstr>
      <vt:lpstr>SWIM .ZIP file upload status screen</vt:lpstr>
      <vt:lpstr>SWIM thank you confirmation screen</vt:lpstr>
      <vt:lpstr>Next steps – Census Bureau</vt:lpstr>
      <vt:lpstr>Next steps – participant</vt:lpstr>
      <vt:lpstr>Next steps – Destruction or Return of Title 13 Materials Form (D-2012)</vt:lpstr>
      <vt:lpstr>Support and assistance</vt:lpstr>
      <vt:lpstr>Connect with us</vt:lpstr>
    </vt:vector>
  </TitlesOfParts>
  <Company>U.S. Department of Commerce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2020 LUCA Training Digital Address List Submissions Module</dc:title>
  <dc:creator>U.S. Census Bureau</dc:creator>
  <cp:lastModifiedBy>Meredith L Gillum (CENSUS/GEO FED)</cp:lastModifiedBy>
  <cp:revision>536</cp:revision>
  <cp:lastPrinted>2017-09-07T22:54:44Z</cp:lastPrinted>
  <dcterms:created xsi:type="dcterms:W3CDTF">2016-11-09T16:58:51Z</dcterms:created>
  <dcterms:modified xsi:type="dcterms:W3CDTF">2018-01-11T20:20:41Z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0x010100743B1F9FA5B2E847971EAB42F3EC9A01</vt:lpwstr>
  </property>
  <property fmtid="{D5CDD505-2E9C-101B-9397-08002B2CF9AE}" pid="3" name="_dlc_DocIdItemGuid">
    <vt:lpwstr>c27e0c36-c330-4c3d-8d82-a730cb1dcb64</vt:lpwstr>
  </property>
</Properties>
</file>